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7"/>
  </p:notesMasterIdLst>
  <p:sldIdLst>
    <p:sldId id="256" r:id="rId2"/>
    <p:sldId id="265" r:id="rId3"/>
    <p:sldId id="257" r:id="rId4"/>
    <p:sldId id="258" r:id="rId5"/>
    <p:sldId id="264" r:id="rId6"/>
    <p:sldId id="259" r:id="rId7"/>
    <p:sldId id="267" r:id="rId8"/>
    <p:sldId id="261" r:id="rId9"/>
    <p:sldId id="269" r:id="rId10"/>
    <p:sldId id="268" r:id="rId11"/>
    <p:sldId id="260" r:id="rId12"/>
    <p:sldId id="263" r:id="rId13"/>
    <p:sldId id="266" r:id="rId14"/>
    <p:sldId id="262"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BFF"/>
    <a:srgbClr val="4747FF"/>
    <a:srgbClr val="99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E87538-7E9D-46BC-B140-7774C226B30A}" type="datetimeFigureOut">
              <a:rPr lang="en-US" smtClean="0"/>
              <a:pPr/>
              <a:t>4/27/2016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9A4B68-49E6-4B7D-BA8C-F7CFBE02C6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59E1A03-E92A-47C2-9E27-F3AA8632AA54}" type="datetimeFigureOut">
              <a:rPr lang="en-US" smtClean="0"/>
              <a:pPr/>
              <a:t>4/27/2016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61ABAFB-3625-4989-ADE0-FC6E8C68736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9E1A03-E92A-47C2-9E27-F3AA8632AA54}"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ABAFB-3625-4989-ADE0-FC6E8C6873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9E1A03-E92A-47C2-9E27-F3AA8632AA54}"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ABAFB-3625-4989-ADE0-FC6E8C6873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9E1A03-E92A-47C2-9E27-F3AA8632AA54}"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ABAFB-3625-4989-ADE0-FC6E8C6873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59E1A03-E92A-47C2-9E27-F3AA8632AA54}"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ABAFB-3625-4989-ADE0-FC6E8C68736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59E1A03-E92A-47C2-9E27-F3AA8632AA54}" type="datetimeFigureOut">
              <a:rPr lang="en-US" smtClean="0"/>
              <a:pPr/>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ABAFB-3625-4989-ADE0-FC6E8C6873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59E1A03-E92A-47C2-9E27-F3AA8632AA54}" type="datetimeFigureOut">
              <a:rPr lang="en-US" smtClean="0"/>
              <a:pPr/>
              <a:t>4/27/2016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1ABAFB-3625-4989-ADE0-FC6E8C6873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59E1A03-E92A-47C2-9E27-F3AA8632AA54}" type="datetimeFigureOut">
              <a:rPr lang="en-US" smtClean="0"/>
              <a:pPr/>
              <a:t>4/27/2016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1ABAFB-3625-4989-ADE0-FC6E8C6873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E1A03-E92A-47C2-9E27-F3AA8632AA54}" type="datetimeFigureOut">
              <a:rPr lang="en-US" smtClean="0"/>
              <a:pPr/>
              <a:t>4/27/2016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1ABAFB-3625-4989-ADE0-FC6E8C6873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59E1A03-E92A-47C2-9E27-F3AA8632AA54}" type="datetimeFigureOut">
              <a:rPr lang="en-US" smtClean="0"/>
              <a:pPr/>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ABAFB-3625-4989-ADE0-FC6E8C6873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59E1A03-E92A-47C2-9E27-F3AA8632AA54}" type="datetimeFigureOut">
              <a:rPr lang="en-US" smtClean="0"/>
              <a:pPr/>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61ABAFB-3625-4989-ADE0-FC6E8C68736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59E1A03-E92A-47C2-9E27-F3AA8632AA54}" type="datetimeFigureOut">
              <a:rPr lang="en-US" smtClean="0"/>
              <a:pPr/>
              <a:t>4/27/2016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61ABAFB-3625-4989-ADE0-FC6E8C68736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472" y="1571612"/>
            <a:ext cx="8229600" cy="1143008"/>
          </a:xfrm>
        </p:spPr>
        <p:txBody>
          <a:bodyPr>
            <a:normAutofit/>
          </a:bodyPr>
          <a:lstStyle/>
          <a:p>
            <a:pPr algn="ctr"/>
            <a:r>
              <a:rPr lang="sr-Latn-RS" sz="6000" b="1" dirty="0" smtClean="0"/>
              <a:t>Globalno zagrevanje</a:t>
            </a:r>
            <a:endParaRPr lang="en-US" sz="6000" b="1" dirty="0"/>
          </a:p>
        </p:txBody>
      </p:sp>
      <p:sp>
        <p:nvSpPr>
          <p:cNvPr id="5" name="Content Placeholder 4"/>
          <p:cNvSpPr>
            <a:spLocks noGrp="1"/>
          </p:cNvSpPr>
          <p:nvPr>
            <p:ph idx="1"/>
          </p:nvPr>
        </p:nvSpPr>
        <p:spPr>
          <a:xfrm>
            <a:off x="428596" y="1214422"/>
            <a:ext cx="8229600" cy="4286280"/>
          </a:xfrm>
        </p:spPr>
        <p:txBody>
          <a:bodyPr/>
          <a:lstStyle/>
          <a:p>
            <a:pPr>
              <a:buNone/>
            </a:pPr>
            <a:r>
              <a:rPr lang="en-US" dirty="0" smtClean="0"/>
              <a:t/>
            </a:r>
            <a:br>
              <a:rPr lang="en-US" dirty="0" smtClean="0"/>
            </a:br>
            <a:endParaRPr lang="en-US" dirty="0"/>
          </a:p>
        </p:txBody>
      </p:sp>
      <p:pic>
        <p:nvPicPr>
          <p:cNvPr id="1026" name="Picture 2" descr="C:\Users\ucenik.Medara8-PC\Desktop\global.gif"/>
          <p:cNvPicPr>
            <a:picLocks noChangeAspect="1" noChangeArrowheads="1" noCrop="1"/>
          </p:cNvPicPr>
          <p:nvPr/>
        </p:nvPicPr>
        <p:blipFill>
          <a:blip r:embed="rId2"/>
          <a:srcRect/>
          <a:stretch>
            <a:fillRect/>
          </a:stretch>
        </p:blipFill>
        <p:spPr bwMode="auto">
          <a:xfrm>
            <a:off x="2143108" y="3071810"/>
            <a:ext cx="5310182" cy="298697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ndon.jpg"/>
          <p:cNvPicPr>
            <a:picLocks noChangeAspect="1"/>
          </p:cNvPicPr>
          <p:nvPr/>
        </p:nvPicPr>
        <p:blipFill>
          <a:blip r:embed="rId2"/>
          <a:stretch>
            <a:fillRect/>
          </a:stretch>
        </p:blipFill>
        <p:spPr>
          <a:xfrm>
            <a:off x="5000628" y="2786058"/>
            <a:ext cx="3750495"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714348" y="1142984"/>
            <a:ext cx="5715040" cy="954107"/>
          </a:xfrm>
          <a:prstGeom prst="rect">
            <a:avLst/>
          </a:prstGeom>
        </p:spPr>
        <p:txBody>
          <a:bodyPr wrap="square">
            <a:spAutoFit/>
          </a:bodyPr>
          <a:lstStyle/>
          <a:p>
            <a:pPr lvl="0" algn="just" fontAlgn="base">
              <a:spcBef>
                <a:spcPct val="0"/>
              </a:spcBef>
              <a:spcAft>
                <a:spcPct val="0"/>
              </a:spcAft>
              <a:buFont typeface="Arial" pitchFamily="34" charset="0"/>
              <a:buChar char="•"/>
            </a:pPr>
            <a:r>
              <a:rPr lang="en-US" sz="2800" dirty="0" smtClean="0">
                <a:solidFill>
                  <a:srgbClr val="222222"/>
                </a:solidFill>
                <a:ea typeface="Times New Roman" pitchFamily="18" charset="0"/>
                <a:cs typeface="Arial" pitchFamily="34" charset="0"/>
              </a:rPr>
              <a:t>London </a:t>
            </a:r>
            <a:r>
              <a:rPr lang="en-US" sz="2800" dirty="0" err="1" smtClean="0">
                <a:solidFill>
                  <a:srgbClr val="222222"/>
                </a:solidFill>
                <a:ea typeface="Times New Roman" pitchFamily="18" charset="0"/>
                <a:cs typeface="Arial" pitchFamily="34" charset="0"/>
              </a:rPr>
              <a:t>će</a:t>
            </a:r>
            <a:r>
              <a:rPr lang="en-US" sz="2800" dirty="0" smtClean="0">
                <a:solidFill>
                  <a:srgbClr val="222222"/>
                </a:solidFill>
                <a:ea typeface="Times New Roman" pitchFamily="18" charset="0"/>
                <a:cs typeface="Arial" pitchFamily="34" charset="0"/>
              </a:rPr>
              <a:t> </a:t>
            </a:r>
            <a:r>
              <a:rPr lang="en-US" sz="2800" dirty="0" err="1" smtClean="0">
                <a:solidFill>
                  <a:srgbClr val="222222"/>
                </a:solidFill>
                <a:ea typeface="Times New Roman" pitchFamily="18" charset="0"/>
                <a:cs typeface="Arial" pitchFamily="34" charset="0"/>
              </a:rPr>
              <a:t>možda</a:t>
            </a:r>
            <a:r>
              <a:rPr lang="en-US" sz="2800" dirty="0" smtClean="0">
                <a:solidFill>
                  <a:srgbClr val="222222"/>
                </a:solidFill>
                <a:ea typeface="Times New Roman" pitchFamily="18" charset="0"/>
                <a:cs typeface="Arial" pitchFamily="34" charset="0"/>
              </a:rPr>
              <a:t> </a:t>
            </a:r>
            <a:r>
              <a:rPr lang="en-US" sz="2800" dirty="0" err="1" smtClean="0">
                <a:solidFill>
                  <a:srgbClr val="222222"/>
                </a:solidFill>
                <a:ea typeface="Times New Roman" pitchFamily="18" charset="0"/>
                <a:cs typeface="Arial" pitchFamily="34" charset="0"/>
              </a:rPr>
              <a:t>nestati</a:t>
            </a:r>
            <a:r>
              <a:rPr lang="en-US" sz="2800" dirty="0" smtClean="0">
                <a:solidFill>
                  <a:srgbClr val="222222"/>
                </a:solidFill>
                <a:ea typeface="Times New Roman" pitchFamily="18" charset="0"/>
                <a:cs typeface="Arial" pitchFamily="34" charset="0"/>
              </a:rPr>
              <a:t> pod </a:t>
            </a:r>
            <a:r>
              <a:rPr lang="en-US" sz="2800" dirty="0" err="1" smtClean="0">
                <a:solidFill>
                  <a:srgbClr val="222222"/>
                </a:solidFill>
                <a:ea typeface="Times New Roman" pitchFamily="18" charset="0"/>
                <a:cs typeface="Arial" pitchFamily="34" charset="0"/>
              </a:rPr>
              <a:t>vodom</a:t>
            </a:r>
            <a:r>
              <a:rPr lang="en-US" sz="2800" dirty="0" smtClean="0">
                <a:solidFill>
                  <a:srgbClr val="222222"/>
                </a:solidFill>
                <a:ea typeface="Times New Roman" pitchFamily="18" charset="0"/>
                <a:cs typeface="Arial" pitchFamily="34" charset="0"/>
              </a:rPr>
              <a:t>, </a:t>
            </a:r>
            <a:r>
              <a:rPr lang="en-US" sz="2800" dirty="0" err="1" smtClean="0">
                <a:solidFill>
                  <a:srgbClr val="222222"/>
                </a:solidFill>
                <a:ea typeface="Times New Roman" pitchFamily="18" charset="0"/>
                <a:cs typeface="Arial" pitchFamily="34" charset="0"/>
              </a:rPr>
              <a:t>kao</a:t>
            </a:r>
            <a:r>
              <a:rPr lang="en-US" sz="2800" dirty="0" smtClean="0">
                <a:solidFill>
                  <a:srgbClr val="222222"/>
                </a:solidFill>
                <a:ea typeface="Times New Roman" pitchFamily="18" charset="0"/>
                <a:cs typeface="Arial" pitchFamily="34" charset="0"/>
              </a:rPr>
              <a:t> I </a:t>
            </a:r>
            <a:r>
              <a:rPr lang="en-US" sz="2800" dirty="0" err="1" smtClean="0">
                <a:solidFill>
                  <a:srgbClr val="222222"/>
                </a:solidFill>
                <a:ea typeface="Times New Roman" pitchFamily="18" charset="0"/>
                <a:cs typeface="Arial" pitchFamily="34" charset="0"/>
              </a:rPr>
              <a:t>Holandija</a:t>
            </a:r>
            <a:endParaRPr lang="en-US" sz="2800" dirty="0" smtClean="0">
              <a:cs typeface="Arial" pitchFamily="34" charset="0"/>
            </a:endParaRPr>
          </a:p>
        </p:txBody>
      </p:sp>
      <p:pic>
        <p:nvPicPr>
          <p:cNvPr id="4" name="Picture 3" descr="lond.jpg"/>
          <p:cNvPicPr>
            <a:picLocks noChangeAspect="1"/>
          </p:cNvPicPr>
          <p:nvPr/>
        </p:nvPicPr>
        <p:blipFill>
          <a:blip r:embed="rId3"/>
          <a:stretch>
            <a:fillRect/>
          </a:stretch>
        </p:blipFill>
        <p:spPr>
          <a:xfrm>
            <a:off x="357158" y="2857496"/>
            <a:ext cx="4386284" cy="29082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500066"/>
          </a:xfrm>
        </p:spPr>
        <p:txBody>
          <a:bodyPr>
            <a:normAutofit/>
          </a:bodyPr>
          <a:lstStyle/>
          <a:p>
            <a:r>
              <a:rPr lang="sr-Latn-RS" sz="2800" smtClean="0"/>
              <a:t>Kako rashladiti planetu?</a:t>
            </a:r>
            <a:endParaRPr lang="en-US" sz="2800"/>
          </a:p>
        </p:txBody>
      </p:sp>
      <p:sp>
        <p:nvSpPr>
          <p:cNvPr id="3" name="Content Placeholder 2"/>
          <p:cNvSpPr>
            <a:spLocks noGrp="1"/>
          </p:cNvSpPr>
          <p:nvPr>
            <p:ph idx="1"/>
          </p:nvPr>
        </p:nvSpPr>
        <p:spPr>
          <a:xfrm>
            <a:off x="457200" y="1214422"/>
            <a:ext cx="6400816" cy="4286280"/>
          </a:xfrm>
        </p:spPr>
        <p:txBody>
          <a:bodyPr>
            <a:normAutofit/>
          </a:bodyPr>
          <a:lstStyle/>
          <a:p>
            <a:r>
              <a:rPr lang="en-US" sz="2800" dirty="0" smtClean="0"/>
              <a:t>2005. </a:t>
            </a:r>
            <a:r>
              <a:rPr lang="en-US" sz="2800" dirty="0" err="1" smtClean="0"/>
              <a:t>godine</a:t>
            </a:r>
            <a:r>
              <a:rPr lang="en-US" sz="2800" dirty="0" smtClean="0"/>
              <a:t> je </a:t>
            </a:r>
            <a:r>
              <a:rPr lang="en-US" sz="2800" dirty="0" err="1" smtClean="0"/>
              <a:t>stupio</a:t>
            </a:r>
            <a:r>
              <a:rPr lang="en-US" sz="2800" dirty="0" smtClean="0"/>
              <a:t> </a:t>
            </a:r>
            <a:r>
              <a:rPr lang="en-US" sz="2800" dirty="0" err="1" smtClean="0"/>
              <a:t>na</a:t>
            </a:r>
            <a:r>
              <a:rPr lang="en-US" sz="2800" dirty="0" smtClean="0"/>
              <a:t> </a:t>
            </a:r>
            <a:r>
              <a:rPr lang="en-US" sz="2800" dirty="0" err="1" smtClean="0"/>
              <a:t>snagu</a:t>
            </a:r>
            <a:r>
              <a:rPr lang="en-US" sz="2800" dirty="0" smtClean="0"/>
              <a:t> </a:t>
            </a:r>
            <a:r>
              <a:rPr lang="en-US" sz="2800" dirty="0" err="1" smtClean="0"/>
              <a:t>Kjoto</a:t>
            </a:r>
            <a:r>
              <a:rPr lang="en-US" sz="2800" dirty="0" smtClean="0"/>
              <a:t> </a:t>
            </a:r>
            <a:r>
              <a:rPr lang="en-US" sz="2800" dirty="0" err="1" smtClean="0"/>
              <a:t>protokol.Ovaj</a:t>
            </a:r>
            <a:r>
              <a:rPr lang="en-US" sz="2800" dirty="0" smtClean="0"/>
              <a:t> </a:t>
            </a:r>
            <a:r>
              <a:rPr lang="en-US" sz="2800" dirty="0" err="1" smtClean="0"/>
              <a:t>međunarodni</a:t>
            </a:r>
            <a:r>
              <a:rPr lang="en-US" sz="2800" dirty="0" smtClean="0"/>
              <a:t> </a:t>
            </a:r>
            <a:r>
              <a:rPr lang="en-US" sz="2800" dirty="0" err="1" smtClean="0"/>
              <a:t>ugovor,sastavljen</a:t>
            </a:r>
            <a:r>
              <a:rPr lang="en-US" sz="2800" dirty="0" smtClean="0"/>
              <a:t> pod </a:t>
            </a:r>
            <a:r>
              <a:rPr lang="en-US" sz="2800" dirty="0" err="1" smtClean="0"/>
              <a:t>okriljem</a:t>
            </a:r>
            <a:r>
              <a:rPr lang="en-US" sz="2800" dirty="0" smtClean="0"/>
              <a:t> </a:t>
            </a:r>
            <a:r>
              <a:rPr lang="en-US" sz="2800" dirty="0" err="1" smtClean="0"/>
              <a:t>Ujedinjenih</a:t>
            </a:r>
            <a:r>
              <a:rPr lang="en-US" sz="2800" dirty="0" smtClean="0"/>
              <a:t> </a:t>
            </a:r>
            <a:r>
              <a:rPr lang="en-US" sz="2800" dirty="0" err="1" smtClean="0"/>
              <a:t>Nacija,obavezuje</a:t>
            </a:r>
            <a:r>
              <a:rPr lang="en-US" sz="2800" dirty="0" smtClean="0"/>
              <a:t> </a:t>
            </a:r>
            <a:r>
              <a:rPr lang="en-US" sz="2800" dirty="0" err="1" smtClean="0"/>
              <a:t>države</a:t>
            </a:r>
            <a:r>
              <a:rPr lang="en-US" sz="2800" dirty="0" smtClean="0"/>
              <a:t> </a:t>
            </a:r>
            <a:r>
              <a:rPr lang="en-US" sz="2800" dirty="0" err="1" smtClean="0"/>
              <a:t>potpisnice</a:t>
            </a:r>
            <a:r>
              <a:rPr lang="en-US" sz="2800" dirty="0" smtClean="0"/>
              <a:t> </a:t>
            </a:r>
            <a:r>
              <a:rPr lang="en-US" sz="2800" dirty="0" err="1" smtClean="0"/>
              <a:t>da</a:t>
            </a:r>
            <a:r>
              <a:rPr lang="en-US" sz="2800" dirty="0" smtClean="0"/>
              <a:t> </a:t>
            </a:r>
            <a:r>
              <a:rPr lang="en-US" sz="2800" dirty="0" err="1" smtClean="0"/>
              <a:t>smanje</a:t>
            </a:r>
            <a:r>
              <a:rPr lang="en-US" sz="2800" dirty="0" smtClean="0"/>
              <a:t> </a:t>
            </a:r>
            <a:r>
              <a:rPr lang="en-US" sz="2800" dirty="0" err="1" smtClean="0"/>
              <a:t>emitovanje</a:t>
            </a:r>
            <a:r>
              <a:rPr lang="en-US" sz="2800" dirty="0" smtClean="0"/>
              <a:t> </a:t>
            </a:r>
            <a:r>
              <a:rPr lang="en-US" sz="2800" dirty="0" err="1" smtClean="0"/>
              <a:t>ugljen-dioksida</a:t>
            </a:r>
            <a:r>
              <a:rPr lang="en-US" sz="2800" dirty="0" smtClean="0"/>
              <a:t> I </a:t>
            </a:r>
            <a:r>
              <a:rPr lang="en-US" sz="2800" dirty="0" err="1" smtClean="0"/>
              <a:t>ostalih</a:t>
            </a:r>
            <a:r>
              <a:rPr lang="en-US" sz="2800" dirty="0" smtClean="0"/>
              <a:t> </a:t>
            </a:r>
            <a:r>
              <a:rPr lang="en-US" sz="2800" dirty="0" err="1" smtClean="0"/>
              <a:t>gasova</a:t>
            </a:r>
            <a:r>
              <a:rPr lang="en-US" sz="2800" dirty="0" smtClean="0"/>
              <a:t> </a:t>
            </a:r>
            <a:r>
              <a:rPr lang="en-US" sz="2800" dirty="0" err="1" smtClean="0"/>
              <a:t>koji</a:t>
            </a:r>
            <a:r>
              <a:rPr lang="en-US" sz="2800" dirty="0" smtClean="0"/>
              <a:t> </a:t>
            </a:r>
            <a:r>
              <a:rPr lang="en-US" sz="2800" dirty="0" err="1" smtClean="0"/>
              <a:t>utiču</a:t>
            </a:r>
            <a:r>
              <a:rPr lang="en-US" sz="2800" dirty="0" smtClean="0"/>
              <a:t> </a:t>
            </a:r>
            <a:r>
              <a:rPr lang="en-US" sz="2800" dirty="0" err="1" smtClean="0"/>
              <a:t>na</a:t>
            </a:r>
            <a:r>
              <a:rPr lang="en-US" sz="2800" dirty="0" smtClean="0"/>
              <a:t> </a:t>
            </a:r>
            <a:r>
              <a:rPr lang="en-US" sz="2800" dirty="0" err="1" smtClean="0"/>
              <a:t>zagrevanje</a:t>
            </a:r>
            <a:r>
              <a:rPr lang="en-US" sz="2800" dirty="0" smtClean="0"/>
              <a:t> </a:t>
            </a:r>
            <a:r>
              <a:rPr lang="en-US" sz="2800" dirty="0" err="1" smtClean="0"/>
              <a:t>Zemlje.Ali</a:t>
            </a:r>
            <a:r>
              <a:rPr lang="en-US" sz="2800" dirty="0" smtClean="0"/>
              <a:t> </a:t>
            </a:r>
            <a:r>
              <a:rPr lang="en-US" sz="2800" dirty="0" err="1" smtClean="0"/>
              <a:t>osim</a:t>
            </a:r>
            <a:r>
              <a:rPr lang="en-US" sz="2800" dirty="0" smtClean="0"/>
              <a:t> </a:t>
            </a:r>
            <a:r>
              <a:rPr lang="en-US" sz="2800" dirty="0" err="1" smtClean="0"/>
              <a:t>državnih</a:t>
            </a:r>
            <a:r>
              <a:rPr lang="en-US" sz="2800" dirty="0" smtClean="0"/>
              <a:t> </a:t>
            </a:r>
            <a:r>
              <a:rPr lang="en-US" sz="2800" dirty="0" err="1" smtClean="0"/>
              <a:t>akcija,šta</a:t>
            </a:r>
            <a:r>
              <a:rPr lang="en-US" sz="2800" dirty="0" smtClean="0"/>
              <a:t> </a:t>
            </a:r>
            <a:r>
              <a:rPr lang="en-US" sz="2800" dirty="0" err="1" smtClean="0"/>
              <a:t>možemo</a:t>
            </a:r>
            <a:r>
              <a:rPr lang="en-US" sz="2800" dirty="0" smtClean="0"/>
              <a:t> </a:t>
            </a:r>
            <a:r>
              <a:rPr lang="en-US" sz="2800" dirty="0" err="1" smtClean="0"/>
              <a:t>da</a:t>
            </a:r>
            <a:r>
              <a:rPr lang="en-US" sz="2800" dirty="0" smtClean="0"/>
              <a:t> </a:t>
            </a:r>
            <a:r>
              <a:rPr lang="en-US" sz="2800" dirty="0" err="1" smtClean="0"/>
              <a:t>uradimo</a:t>
            </a:r>
            <a:r>
              <a:rPr lang="en-US" sz="2800" dirty="0" smtClean="0"/>
              <a:t> I mi </a:t>
            </a:r>
            <a:r>
              <a:rPr lang="en-US" sz="2800" dirty="0" err="1" smtClean="0"/>
              <a:t>sami</a:t>
            </a:r>
            <a:r>
              <a:rPr lang="en-US" sz="2800" dirty="0" smtClean="0"/>
              <a:t>?</a:t>
            </a:r>
            <a:endParaRPr lang="en-US" sz="2800" dirty="0" smtClean="0"/>
          </a:p>
        </p:txBody>
      </p:sp>
      <p:pic>
        <p:nvPicPr>
          <p:cNvPr id="5" name="Picture 4" descr="image383.png"/>
          <p:cNvPicPr>
            <a:picLocks noChangeAspect="1"/>
          </p:cNvPicPr>
          <p:nvPr/>
        </p:nvPicPr>
        <p:blipFill>
          <a:blip r:embed="rId2"/>
          <a:stretch>
            <a:fillRect/>
          </a:stretch>
        </p:blipFill>
        <p:spPr>
          <a:xfrm>
            <a:off x="6858016" y="1500174"/>
            <a:ext cx="2115448"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_sp-globalno-zagrevanje.jpg"/>
          <p:cNvPicPr>
            <a:picLocks noChangeAspect="1"/>
          </p:cNvPicPr>
          <p:nvPr/>
        </p:nvPicPr>
        <p:blipFill>
          <a:blip r:embed="rId3"/>
          <a:stretch>
            <a:fillRect/>
          </a:stretch>
        </p:blipFill>
        <p:spPr>
          <a:xfrm>
            <a:off x="6929454" y="4429132"/>
            <a:ext cx="1866904" cy="1951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714356"/>
            <a:ext cx="3143272" cy="2954655"/>
          </a:xfrm>
          <a:prstGeom prst="rect">
            <a:avLst/>
          </a:prstGeom>
          <a:noFill/>
        </p:spPr>
        <p:txBody>
          <a:bodyPr wrap="square" rtlCol="0">
            <a:spAutoFit/>
          </a:bodyPr>
          <a:lstStyle/>
          <a:p>
            <a:r>
              <a:rPr lang="en-US" sz="2800" dirty="0" err="1" smtClean="0"/>
              <a:t>Mnogo</a:t>
            </a:r>
            <a:r>
              <a:rPr lang="en-US" sz="2800" dirty="0" smtClean="0"/>
              <a:t> </a:t>
            </a:r>
            <a:r>
              <a:rPr lang="en-US" sz="2800" dirty="0" err="1" smtClean="0"/>
              <a:t>različitih</a:t>
            </a:r>
            <a:r>
              <a:rPr lang="en-US" sz="2800" dirty="0" smtClean="0"/>
              <a:t> </a:t>
            </a:r>
            <a:r>
              <a:rPr lang="en-US" sz="2800" dirty="0" err="1" smtClean="0"/>
              <a:t>akcija</a:t>
            </a:r>
            <a:r>
              <a:rPr lang="en-US" sz="2800" dirty="0" smtClean="0"/>
              <a:t> se </a:t>
            </a:r>
            <a:r>
              <a:rPr lang="en-US" sz="2800" dirty="0" err="1" smtClean="0"/>
              <a:t>može</a:t>
            </a:r>
            <a:r>
              <a:rPr lang="en-US" sz="2800" dirty="0" smtClean="0"/>
              <a:t> </a:t>
            </a:r>
            <a:r>
              <a:rPr lang="en-US" sz="2800" dirty="0" err="1" smtClean="0"/>
              <a:t>preduzeti</a:t>
            </a:r>
            <a:r>
              <a:rPr lang="en-US" sz="2800" dirty="0" smtClean="0"/>
              <a:t> </a:t>
            </a:r>
            <a:r>
              <a:rPr lang="en-US" sz="2800" dirty="0" err="1" smtClean="0"/>
              <a:t>kao</a:t>
            </a:r>
            <a:r>
              <a:rPr lang="en-US" sz="2800" dirty="0" smtClean="0"/>
              <a:t> </a:t>
            </a:r>
            <a:r>
              <a:rPr lang="en-US" sz="2800" dirty="0" err="1" smtClean="0"/>
              <a:t>odgovor</a:t>
            </a:r>
            <a:r>
              <a:rPr lang="en-US" sz="2800" dirty="0" smtClean="0"/>
              <a:t> </a:t>
            </a:r>
            <a:r>
              <a:rPr lang="en-US" sz="2800" dirty="0" err="1" smtClean="0"/>
              <a:t>na</a:t>
            </a:r>
            <a:r>
              <a:rPr lang="en-US" sz="2800" dirty="0" smtClean="0"/>
              <a:t> </a:t>
            </a:r>
            <a:r>
              <a:rPr lang="en-US" sz="2800" dirty="0" err="1" smtClean="0"/>
              <a:t>efekat</a:t>
            </a:r>
            <a:r>
              <a:rPr lang="en-US" sz="2800" dirty="0" smtClean="0"/>
              <a:t> </a:t>
            </a:r>
            <a:r>
              <a:rPr lang="en-US" sz="2800" dirty="0" err="1" smtClean="0"/>
              <a:t>staklene</a:t>
            </a:r>
            <a:r>
              <a:rPr lang="en-US" sz="2800" dirty="0" smtClean="0"/>
              <a:t> </a:t>
            </a:r>
            <a:r>
              <a:rPr lang="en-US" sz="2800" dirty="0" err="1" smtClean="0"/>
              <a:t>bašte</a:t>
            </a:r>
            <a:r>
              <a:rPr lang="en-US" sz="2800" dirty="0" smtClean="0"/>
              <a:t> </a:t>
            </a:r>
            <a:r>
              <a:rPr lang="en-US" sz="2800" dirty="0" err="1" smtClean="0"/>
              <a:t>na</a:t>
            </a:r>
            <a:r>
              <a:rPr lang="en-US" sz="2800" dirty="0" smtClean="0"/>
              <a:t> </a:t>
            </a:r>
            <a:r>
              <a:rPr lang="en-US" sz="2800" dirty="0" err="1" smtClean="0"/>
              <a:t>različitim</a:t>
            </a:r>
            <a:r>
              <a:rPr lang="en-US" sz="2800" dirty="0" smtClean="0"/>
              <a:t> </a:t>
            </a:r>
            <a:r>
              <a:rPr lang="en-US" sz="2800" dirty="0" err="1" smtClean="0"/>
              <a:t>nivoima</a:t>
            </a:r>
            <a:r>
              <a:rPr lang="en-US" sz="2800" dirty="0" smtClean="0"/>
              <a:t>.</a:t>
            </a:r>
            <a:endParaRPr lang="en-US" sz="2800" dirty="0" smtClean="0"/>
          </a:p>
          <a:p>
            <a:endParaRPr lang="en-US" dirty="0"/>
          </a:p>
        </p:txBody>
      </p:sp>
      <p:pic>
        <p:nvPicPr>
          <p:cNvPr id="4" name="Picture 3" descr="eko.jpg"/>
          <p:cNvPicPr>
            <a:picLocks noChangeAspect="1"/>
          </p:cNvPicPr>
          <p:nvPr/>
        </p:nvPicPr>
        <p:blipFill>
          <a:blip r:embed="rId2"/>
          <a:stretch>
            <a:fillRect/>
          </a:stretch>
        </p:blipFill>
        <p:spPr>
          <a:xfrm>
            <a:off x="1428728" y="3786190"/>
            <a:ext cx="6350000" cy="2540000"/>
          </a:xfrm>
          <a:prstGeom prst="rect">
            <a:avLst/>
          </a:prstGeom>
        </p:spPr>
      </p:pic>
      <p:pic>
        <p:nvPicPr>
          <p:cNvPr id="5" name="Picture 4" descr="eko1.jpg"/>
          <p:cNvPicPr>
            <a:picLocks noChangeAspect="1"/>
          </p:cNvPicPr>
          <p:nvPr/>
        </p:nvPicPr>
        <p:blipFill>
          <a:blip r:embed="rId3"/>
          <a:stretch>
            <a:fillRect/>
          </a:stretch>
        </p:blipFill>
        <p:spPr>
          <a:xfrm>
            <a:off x="5143504" y="1000108"/>
            <a:ext cx="2752727" cy="206188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1000108"/>
            <a:ext cx="4286280" cy="4524315"/>
          </a:xfrm>
          <a:prstGeom prst="rect">
            <a:avLst/>
          </a:prstGeom>
          <a:noFill/>
        </p:spPr>
        <p:txBody>
          <a:bodyPr wrap="square" rtlCol="0">
            <a:spAutoFit/>
          </a:bodyPr>
          <a:lstStyle/>
          <a:p>
            <a:r>
              <a:rPr lang="en-US" dirty="0" smtClean="0"/>
              <a:t> </a:t>
            </a:r>
            <a:r>
              <a:rPr lang="en-US" sz="2400" dirty="0" err="1" smtClean="0"/>
              <a:t>Pojedinci</a:t>
            </a:r>
            <a:r>
              <a:rPr lang="en-US" sz="2400" dirty="0" smtClean="0"/>
              <a:t> </a:t>
            </a:r>
            <a:r>
              <a:rPr lang="en-US" sz="2400" dirty="0" err="1" smtClean="0"/>
              <a:t>mogu</a:t>
            </a:r>
            <a:r>
              <a:rPr lang="en-US" sz="2400" dirty="0" smtClean="0"/>
              <a:t> </a:t>
            </a:r>
            <a:r>
              <a:rPr lang="en-US" sz="2400" dirty="0" err="1" smtClean="0"/>
              <a:t>da</a:t>
            </a:r>
            <a:r>
              <a:rPr lang="en-US" sz="2400" dirty="0" smtClean="0"/>
              <a:t> </a:t>
            </a:r>
            <a:r>
              <a:rPr lang="en-US" sz="2400" dirty="0" err="1" smtClean="0"/>
              <a:t>smanje</a:t>
            </a:r>
            <a:r>
              <a:rPr lang="en-US" sz="2400" dirty="0" smtClean="0"/>
              <a:t> </a:t>
            </a:r>
            <a:r>
              <a:rPr lang="en-US" sz="2400" dirty="0" err="1" smtClean="0"/>
              <a:t>potrošnju</a:t>
            </a:r>
            <a:r>
              <a:rPr lang="en-US" sz="2400" dirty="0" smtClean="0"/>
              <a:t> </a:t>
            </a:r>
            <a:r>
              <a:rPr lang="en-US" sz="2400" dirty="0" err="1" smtClean="0"/>
              <a:t>energije</a:t>
            </a:r>
            <a:r>
              <a:rPr lang="en-US" sz="2400" dirty="0" smtClean="0"/>
              <a:t>, </a:t>
            </a:r>
            <a:r>
              <a:rPr lang="en-US" sz="2400" dirty="0" err="1" smtClean="0"/>
              <a:t>da</a:t>
            </a:r>
            <a:r>
              <a:rPr lang="en-US" sz="2400" dirty="0" smtClean="0"/>
              <a:t> </a:t>
            </a:r>
            <a:r>
              <a:rPr lang="en-US" sz="2400" dirty="0" err="1" smtClean="0"/>
              <a:t>recikliraju</a:t>
            </a:r>
            <a:r>
              <a:rPr lang="en-US" sz="2400" dirty="0" smtClean="0"/>
              <a:t> </a:t>
            </a:r>
            <a:r>
              <a:rPr lang="en-US" sz="2400" dirty="0" err="1" smtClean="0"/>
              <a:t>i</a:t>
            </a:r>
            <a:r>
              <a:rPr lang="en-US" sz="2400" dirty="0" smtClean="0"/>
              <a:t> </a:t>
            </a:r>
            <a:r>
              <a:rPr lang="en-US" sz="2400" dirty="0" err="1" smtClean="0"/>
              <a:t>ponovo</a:t>
            </a:r>
            <a:r>
              <a:rPr lang="en-US" sz="2400" dirty="0" smtClean="0"/>
              <a:t> </a:t>
            </a:r>
            <a:r>
              <a:rPr lang="en-US" sz="2400" dirty="0" err="1" smtClean="0"/>
              <a:t>koriste</a:t>
            </a:r>
            <a:r>
              <a:rPr lang="en-US" sz="2400" dirty="0" smtClean="0"/>
              <a:t> </a:t>
            </a:r>
            <a:r>
              <a:rPr lang="en-US" sz="2400" dirty="0" err="1" smtClean="0"/>
              <a:t>određene</a:t>
            </a:r>
            <a:r>
              <a:rPr lang="en-US" sz="2400" dirty="0" smtClean="0"/>
              <a:t> </a:t>
            </a:r>
            <a:r>
              <a:rPr lang="en-US" sz="2400" dirty="0" err="1" smtClean="0"/>
              <a:t>stvari</a:t>
            </a:r>
            <a:r>
              <a:rPr lang="en-US" sz="2400" dirty="0" smtClean="0"/>
              <a:t>. </a:t>
            </a:r>
            <a:r>
              <a:rPr lang="en-US" sz="2400" dirty="0" err="1" smtClean="0"/>
              <a:t>Zatim</a:t>
            </a:r>
            <a:r>
              <a:rPr lang="en-US" sz="2400" dirty="0" smtClean="0"/>
              <a:t>, </a:t>
            </a:r>
            <a:r>
              <a:rPr lang="en-US" sz="2400" dirty="0" err="1" smtClean="0"/>
              <a:t>da</a:t>
            </a:r>
            <a:r>
              <a:rPr lang="en-US" sz="2400" dirty="0" smtClean="0"/>
              <a:t> </a:t>
            </a:r>
            <a:r>
              <a:rPr lang="en-US" sz="2400" dirty="0" err="1" smtClean="0"/>
              <a:t>smanje</a:t>
            </a:r>
            <a:r>
              <a:rPr lang="en-US" sz="2400" dirty="0" smtClean="0"/>
              <a:t> </a:t>
            </a:r>
            <a:r>
              <a:rPr lang="en-US" sz="2400" dirty="0" err="1" smtClean="0"/>
              <a:t>upotrebu</a:t>
            </a:r>
            <a:r>
              <a:rPr lang="en-US" sz="2400" dirty="0" smtClean="0"/>
              <a:t> </a:t>
            </a:r>
            <a:r>
              <a:rPr lang="en-US" sz="2400" dirty="0" err="1" smtClean="0"/>
              <a:t>ličnog</a:t>
            </a:r>
            <a:r>
              <a:rPr lang="en-US" sz="2400" dirty="0" smtClean="0"/>
              <a:t> </a:t>
            </a:r>
            <a:r>
              <a:rPr lang="en-US" sz="2400" dirty="0" err="1" smtClean="0"/>
              <a:t>vozila</a:t>
            </a:r>
            <a:r>
              <a:rPr lang="en-US" sz="2400" dirty="0" smtClean="0"/>
              <a:t> </a:t>
            </a:r>
            <a:r>
              <a:rPr lang="en-US" sz="2400" dirty="0" err="1" smtClean="0"/>
              <a:t>i</a:t>
            </a:r>
            <a:r>
              <a:rPr lang="en-US" sz="2400" dirty="0" smtClean="0"/>
              <a:t> </a:t>
            </a:r>
            <a:r>
              <a:rPr lang="en-US" sz="2400" dirty="0" err="1" smtClean="0"/>
              <a:t>da</a:t>
            </a:r>
            <a:r>
              <a:rPr lang="en-US" sz="2400" dirty="0" smtClean="0"/>
              <a:t> </a:t>
            </a:r>
            <a:r>
              <a:rPr lang="en-US" sz="2400" dirty="0" err="1" smtClean="0"/>
              <a:t>koriste</a:t>
            </a:r>
            <a:r>
              <a:rPr lang="en-US" sz="2400" dirty="0" smtClean="0"/>
              <a:t> </a:t>
            </a:r>
            <a:r>
              <a:rPr lang="en-US" sz="2400" dirty="0" err="1" smtClean="0"/>
              <a:t>javni</a:t>
            </a:r>
            <a:r>
              <a:rPr lang="en-US" sz="2400" dirty="0" smtClean="0"/>
              <a:t> </a:t>
            </a:r>
            <a:r>
              <a:rPr lang="en-US" sz="2400" dirty="0" err="1" smtClean="0"/>
              <a:t>prevoz</a:t>
            </a:r>
            <a:r>
              <a:rPr lang="en-US" sz="2400" dirty="0" smtClean="0"/>
              <a:t> </a:t>
            </a:r>
            <a:r>
              <a:rPr lang="en-US" sz="2400" dirty="0" err="1" smtClean="0"/>
              <a:t>kada</a:t>
            </a:r>
            <a:r>
              <a:rPr lang="en-US" sz="2400" dirty="0" smtClean="0"/>
              <a:t> je to </a:t>
            </a:r>
            <a:r>
              <a:rPr lang="en-US" sz="2400" dirty="0" err="1" smtClean="0"/>
              <a:t>moguće</a:t>
            </a:r>
            <a:r>
              <a:rPr lang="en-US" sz="2400" dirty="0" smtClean="0"/>
              <a:t>. </a:t>
            </a:r>
            <a:r>
              <a:rPr lang="en-US" sz="2400" dirty="0" err="1" smtClean="0"/>
              <a:t>Ukoliko</a:t>
            </a:r>
            <a:r>
              <a:rPr lang="en-US" sz="2400" dirty="0" smtClean="0"/>
              <a:t> je </a:t>
            </a:r>
            <a:r>
              <a:rPr lang="en-US" sz="2400" dirty="0" err="1" smtClean="0"/>
              <a:t>i</a:t>
            </a:r>
            <a:r>
              <a:rPr lang="en-US" sz="2400" dirty="0" smtClean="0"/>
              <a:t> </a:t>
            </a:r>
            <a:r>
              <a:rPr lang="en-US" sz="2400" dirty="0" err="1" smtClean="0"/>
              <a:t>neophodno</a:t>
            </a:r>
            <a:r>
              <a:rPr lang="en-US" sz="2400" dirty="0" smtClean="0"/>
              <a:t> </a:t>
            </a:r>
            <a:r>
              <a:rPr lang="en-US" sz="2400" dirty="0" err="1" smtClean="0"/>
              <a:t>imati</a:t>
            </a:r>
            <a:r>
              <a:rPr lang="en-US" sz="2400" dirty="0" smtClean="0"/>
              <a:t> </a:t>
            </a:r>
            <a:r>
              <a:rPr lang="en-US" sz="2400" dirty="0" err="1" smtClean="0"/>
              <a:t>svoje</a:t>
            </a:r>
            <a:r>
              <a:rPr lang="en-US" sz="2400" dirty="0" smtClean="0"/>
              <a:t> </a:t>
            </a:r>
            <a:r>
              <a:rPr lang="en-US" sz="2400" dirty="0" err="1" smtClean="0"/>
              <a:t>prevozno</a:t>
            </a:r>
            <a:r>
              <a:rPr lang="en-US" sz="2400" dirty="0" smtClean="0"/>
              <a:t> </a:t>
            </a:r>
            <a:r>
              <a:rPr lang="en-US" sz="2400" dirty="0" err="1" smtClean="0"/>
              <a:t>sredstvo</a:t>
            </a:r>
            <a:r>
              <a:rPr lang="en-US" sz="2400" dirty="0" smtClean="0"/>
              <a:t>, </a:t>
            </a:r>
            <a:r>
              <a:rPr lang="en-US" sz="2400" dirty="0" err="1" smtClean="0"/>
              <a:t>birati</a:t>
            </a:r>
            <a:r>
              <a:rPr lang="en-US" sz="2400" dirty="0" smtClean="0"/>
              <a:t> </a:t>
            </a:r>
            <a:r>
              <a:rPr lang="en-US" sz="2400" dirty="0" err="1" smtClean="0"/>
              <a:t>ono</a:t>
            </a:r>
            <a:r>
              <a:rPr lang="en-US" sz="2400" dirty="0" smtClean="0"/>
              <a:t> </a:t>
            </a:r>
            <a:r>
              <a:rPr lang="en-US" sz="2400" dirty="0" err="1" smtClean="0"/>
              <a:t>sa</a:t>
            </a:r>
            <a:r>
              <a:rPr lang="en-US" sz="2400" dirty="0" smtClean="0"/>
              <a:t> </a:t>
            </a:r>
            <a:r>
              <a:rPr lang="en-US" sz="2400" dirty="0" err="1" smtClean="0"/>
              <a:t>najmanjom</a:t>
            </a:r>
            <a:r>
              <a:rPr lang="en-US" sz="2400" dirty="0" smtClean="0"/>
              <a:t> </a:t>
            </a:r>
            <a:r>
              <a:rPr lang="en-US" sz="2400" dirty="0" err="1" smtClean="0"/>
              <a:t>emisijom</a:t>
            </a:r>
            <a:r>
              <a:rPr lang="en-US" sz="2400" dirty="0" smtClean="0"/>
              <a:t> </a:t>
            </a:r>
            <a:r>
              <a:rPr lang="en-US" sz="2400" dirty="0" err="1" smtClean="0"/>
              <a:t>štetnih</a:t>
            </a:r>
            <a:r>
              <a:rPr lang="en-US" sz="2400" dirty="0" smtClean="0"/>
              <a:t> </a:t>
            </a:r>
            <a:r>
              <a:rPr lang="en-US" sz="2400" dirty="0" err="1" smtClean="0"/>
              <a:t>gasova</a:t>
            </a:r>
            <a:r>
              <a:rPr lang="en-US" sz="2400" dirty="0" smtClean="0"/>
              <a:t>. </a:t>
            </a:r>
            <a:r>
              <a:rPr lang="en-US" sz="2400" dirty="0" err="1" smtClean="0"/>
              <a:t>Ipak</a:t>
            </a:r>
            <a:r>
              <a:rPr lang="en-US" sz="2400" dirty="0" smtClean="0"/>
              <a:t>, </a:t>
            </a:r>
            <a:r>
              <a:rPr lang="en-US" sz="2400" dirty="0" err="1" smtClean="0"/>
              <a:t>kod</a:t>
            </a:r>
            <a:r>
              <a:rPr lang="en-US" sz="2400" dirty="0" smtClean="0"/>
              <a:t> </a:t>
            </a:r>
            <a:r>
              <a:rPr lang="en-US" sz="2400" dirty="0" err="1" smtClean="0"/>
              <a:t>nas</a:t>
            </a:r>
            <a:r>
              <a:rPr lang="en-US" sz="2400" dirty="0" smtClean="0"/>
              <a:t> je </a:t>
            </a:r>
            <a:r>
              <a:rPr lang="en-US" sz="2400" dirty="0" err="1" smtClean="0"/>
              <a:t>ovo</a:t>
            </a:r>
            <a:r>
              <a:rPr lang="en-US" sz="2400" dirty="0" smtClean="0"/>
              <a:t> </a:t>
            </a:r>
            <a:r>
              <a:rPr lang="en-US" sz="2400" dirty="0" err="1" smtClean="0"/>
              <a:t>još</a:t>
            </a:r>
            <a:r>
              <a:rPr lang="en-US" sz="2400" dirty="0" smtClean="0"/>
              <a:t> </a:t>
            </a:r>
            <a:r>
              <a:rPr lang="en-US" sz="2400" dirty="0" err="1" smtClean="0"/>
              <a:t>uvek</a:t>
            </a:r>
            <a:r>
              <a:rPr lang="en-US" sz="2400" dirty="0" smtClean="0"/>
              <a:t> </a:t>
            </a:r>
            <a:r>
              <a:rPr lang="en-US" sz="2400" dirty="0" err="1" smtClean="0"/>
              <a:t>skupo</a:t>
            </a:r>
            <a:r>
              <a:rPr lang="en-US" sz="2400" dirty="0" smtClean="0"/>
              <a:t> </a:t>
            </a:r>
            <a:r>
              <a:rPr lang="en-US" sz="2400" dirty="0" err="1" smtClean="0"/>
              <a:t>rešenje</a:t>
            </a:r>
            <a:r>
              <a:rPr lang="en-US" sz="2400" dirty="0" smtClean="0"/>
              <a:t>. </a:t>
            </a:r>
            <a:endParaRPr lang="en-US" dirty="0"/>
          </a:p>
        </p:txBody>
      </p:sp>
      <p:pic>
        <p:nvPicPr>
          <p:cNvPr id="3" name="Picture 2" descr="Zabrana ispod 21.png"/>
          <p:cNvPicPr>
            <a:picLocks noChangeAspect="1"/>
          </p:cNvPicPr>
          <p:nvPr/>
        </p:nvPicPr>
        <p:blipFill>
          <a:blip r:embed="rId2"/>
          <a:stretch>
            <a:fillRect/>
          </a:stretch>
        </p:blipFill>
        <p:spPr>
          <a:xfrm>
            <a:off x="5072066" y="1571612"/>
            <a:ext cx="3657298" cy="371215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60354888_orig.jpg"/>
          <p:cNvPicPr>
            <a:picLocks noChangeAspect="1"/>
          </p:cNvPicPr>
          <p:nvPr/>
        </p:nvPicPr>
        <p:blipFill>
          <a:blip r:embed="rId2"/>
          <a:stretch>
            <a:fillRect/>
          </a:stretch>
        </p:blipFill>
        <p:spPr>
          <a:xfrm>
            <a:off x="500034" y="642917"/>
            <a:ext cx="3929090" cy="56129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4857752" y="1643050"/>
            <a:ext cx="4429156" cy="584775"/>
          </a:xfrm>
          <a:prstGeom prst="rect">
            <a:avLst/>
          </a:prstGeom>
          <a:noFill/>
        </p:spPr>
        <p:txBody>
          <a:bodyPr wrap="square" rtlCol="0">
            <a:spAutoFit/>
          </a:bodyPr>
          <a:lstStyle/>
          <a:p>
            <a:r>
              <a:rPr lang="sr-Latn-RS" sz="3200" b="1" smtClean="0">
                <a:solidFill>
                  <a:srgbClr val="4B4BFF"/>
                </a:solidFill>
              </a:rPr>
              <a:t>Hvala na pažnji.</a:t>
            </a:r>
            <a:endParaRPr lang="en-US" sz="3200" b="1">
              <a:solidFill>
                <a:srgbClr val="4B4BFF"/>
              </a:solidFill>
            </a:endParaRPr>
          </a:p>
        </p:txBody>
      </p:sp>
      <p:sp>
        <p:nvSpPr>
          <p:cNvPr id="6" name="TextBox 5"/>
          <p:cNvSpPr txBox="1"/>
          <p:nvPr/>
        </p:nvSpPr>
        <p:spPr>
          <a:xfrm>
            <a:off x="5500694" y="5572140"/>
            <a:ext cx="3286148" cy="584775"/>
          </a:xfrm>
          <a:prstGeom prst="rect">
            <a:avLst/>
          </a:prstGeom>
          <a:noFill/>
        </p:spPr>
        <p:txBody>
          <a:bodyPr wrap="square" rtlCol="0">
            <a:spAutoFit/>
          </a:bodyPr>
          <a:lstStyle/>
          <a:p>
            <a:r>
              <a:rPr lang="en-US" sz="1600" i="1" dirty="0" err="1" smtClean="0"/>
              <a:t>Jelena</a:t>
            </a:r>
            <a:r>
              <a:rPr lang="en-US" sz="1600" i="1" dirty="0" smtClean="0"/>
              <a:t> </a:t>
            </a:r>
            <a:r>
              <a:rPr lang="en-US" sz="1600" i="1" dirty="0" err="1" smtClean="0"/>
              <a:t>Maslak</a:t>
            </a:r>
            <a:r>
              <a:rPr lang="en-US" sz="1600" i="1" dirty="0" smtClean="0"/>
              <a:t>, </a:t>
            </a:r>
            <a:r>
              <a:rPr lang="en-US" sz="1600" i="1" dirty="0" err="1" smtClean="0"/>
              <a:t>Sofija</a:t>
            </a:r>
            <a:r>
              <a:rPr lang="en-US" sz="1600" i="1" dirty="0" smtClean="0"/>
              <a:t> </a:t>
            </a:r>
            <a:r>
              <a:rPr lang="en-US" sz="1600" i="1" dirty="0" err="1" smtClean="0"/>
              <a:t>Paskoski</a:t>
            </a:r>
            <a:r>
              <a:rPr lang="en-US" sz="1600" i="1" dirty="0" smtClean="0"/>
              <a:t>, </a:t>
            </a:r>
            <a:r>
              <a:rPr lang="sr-Latn-RS" sz="1600" i="1" dirty="0" smtClean="0"/>
              <a:t>Nevena </a:t>
            </a:r>
            <a:r>
              <a:rPr lang="sr-Latn-RS" sz="1600" i="1" dirty="0" smtClean="0"/>
              <a:t>Hristov I4</a:t>
            </a:r>
            <a:endParaRPr lang="en-US" sz="16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lob.gif"/>
          <p:cNvPicPr>
            <a:picLocks noChangeAspect="1"/>
          </p:cNvPicPr>
          <p:nvPr/>
        </p:nvPicPr>
        <p:blipFill>
          <a:blip r:embed="rId2"/>
          <a:stretch>
            <a:fillRect/>
          </a:stretch>
        </p:blipFill>
        <p:spPr>
          <a:xfrm>
            <a:off x="2571736" y="2643182"/>
            <a:ext cx="4201441" cy="3201097"/>
          </a:xfrm>
          <a:prstGeom prst="rect">
            <a:avLst/>
          </a:prstGeom>
        </p:spPr>
      </p:pic>
      <p:sp>
        <p:nvSpPr>
          <p:cNvPr id="3" name="TextBox 2"/>
          <p:cNvSpPr txBox="1"/>
          <p:nvPr/>
        </p:nvSpPr>
        <p:spPr>
          <a:xfrm>
            <a:off x="571472" y="1142984"/>
            <a:ext cx="7572428" cy="1384995"/>
          </a:xfrm>
          <a:prstGeom prst="rect">
            <a:avLst/>
          </a:prstGeom>
          <a:noFill/>
        </p:spPr>
        <p:txBody>
          <a:bodyPr wrap="square" rtlCol="0">
            <a:spAutoFit/>
          </a:bodyPr>
          <a:lstStyle/>
          <a:p>
            <a:r>
              <a:rPr lang="en-US" sz="2800" dirty="0" err="1" smtClean="0"/>
              <a:t>Da</a:t>
            </a:r>
            <a:r>
              <a:rPr lang="en-US" sz="2800" dirty="0" smtClean="0"/>
              <a:t> bi </a:t>
            </a:r>
            <a:r>
              <a:rPr lang="en-US" sz="2800" dirty="0" err="1" smtClean="0"/>
              <a:t>zivot</a:t>
            </a:r>
            <a:r>
              <a:rPr lang="en-US" sz="2800" dirty="0" smtClean="0"/>
              <a:t> </a:t>
            </a:r>
            <a:r>
              <a:rPr lang="en-US" sz="2800" dirty="0" err="1" smtClean="0"/>
              <a:t>na</a:t>
            </a:r>
            <a:r>
              <a:rPr lang="en-US" sz="2800" dirty="0" smtClean="0"/>
              <a:t> </a:t>
            </a:r>
            <a:r>
              <a:rPr lang="en-US" sz="2800" dirty="0" err="1" smtClean="0"/>
              <a:t>nasoj</a:t>
            </a:r>
            <a:r>
              <a:rPr lang="en-US" sz="2800" dirty="0" smtClean="0"/>
              <a:t> </a:t>
            </a:r>
            <a:r>
              <a:rPr lang="en-US" sz="2800" dirty="0" err="1" smtClean="0"/>
              <a:t>planeti</a:t>
            </a:r>
            <a:r>
              <a:rPr lang="en-US" sz="2800" dirty="0" smtClean="0"/>
              <a:t> bio </a:t>
            </a:r>
            <a:r>
              <a:rPr lang="en-US" sz="2800" dirty="0" err="1" smtClean="0"/>
              <a:t>moguc</a:t>
            </a:r>
            <a:r>
              <a:rPr lang="en-US" sz="2800" dirty="0" smtClean="0"/>
              <a:t> I u </a:t>
            </a:r>
            <a:r>
              <a:rPr lang="en-US" sz="2800" dirty="0" err="1" smtClean="0"/>
              <a:t>buducnosti</a:t>
            </a:r>
            <a:r>
              <a:rPr lang="en-US" sz="2800" dirty="0" smtClean="0"/>
              <a:t>, </a:t>
            </a:r>
            <a:r>
              <a:rPr lang="en-US" sz="2800" dirty="0" err="1" smtClean="0"/>
              <a:t>potrebno</a:t>
            </a:r>
            <a:r>
              <a:rPr lang="en-US" sz="2800" dirty="0" smtClean="0"/>
              <a:t> je </a:t>
            </a:r>
            <a:r>
              <a:rPr lang="en-US" sz="2800" dirty="0" err="1" smtClean="0"/>
              <a:t>da</a:t>
            </a:r>
            <a:r>
              <a:rPr lang="en-US" sz="2800" dirty="0" smtClean="0"/>
              <a:t> </a:t>
            </a:r>
            <a:r>
              <a:rPr lang="en-US" sz="2800" dirty="0" err="1" smtClean="0"/>
              <a:t>prestanemo</a:t>
            </a:r>
            <a:r>
              <a:rPr lang="en-US" sz="2800" dirty="0" smtClean="0"/>
              <a:t> </a:t>
            </a:r>
            <a:r>
              <a:rPr lang="en-US" sz="2800" dirty="0" err="1" smtClean="0"/>
              <a:t>da</a:t>
            </a:r>
            <a:r>
              <a:rPr lang="en-US" sz="2800" dirty="0" smtClean="0"/>
              <a:t> je </a:t>
            </a:r>
            <a:r>
              <a:rPr lang="en-US" sz="2800" dirty="0" err="1" smtClean="0"/>
              <a:t>unistavamo</a:t>
            </a:r>
            <a:r>
              <a:rPr lang="en-US" sz="2800" dirty="0" smtClean="0"/>
              <a:t>. </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135" y="1204800"/>
            <a:ext cx="4572000" cy="3785652"/>
          </a:xfrm>
          <a:prstGeom prst="rect">
            <a:avLst/>
          </a:prstGeom>
        </p:spPr>
        <p:txBody>
          <a:bodyPr>
            <a:spAutoFit/>
          </a:bodyPr>
          <a:lstStyle/>
          <a:p>
            <a:r>
              <a:rPr lang="sr-Latn-RS" sz="2400" dirty="0" smtClean="0">
                <a:ln>
                  <a:solidFill>
                    <a:srgbClr val="00B050"/>
                  </a:solidFill>
                </a:ln>
                <a:effectLst>
                  <a:outerShdw blurRad="60007" dist="310007" dir="7680000" sy="30000" kx="1300200" algn="ctr" rotWithShape="0">
                    <a:prstClr val="black">
                      <a:alpha val="32000"/>
                    </a:prstClr>
                  </a:outerShdw>
                </a:effectLst>
              </a:rPr>
              <a:t>Globalno zagrevanje je naziv za povećanje prosečne temperature zemljine atmosfere i okeana.Od početka 20.veka,srednja temperatura Zemljine površine se povećala za oko 0,8</a:t>
            </a:r>
            <a:r>
              <a:rPr lang="en-US" sz="2400" dirty="0" smtClean="0">
                <a:ln>
                  <a:solidFill>
                    <a:srgbClr val="00B050"/>
                  </a:solidFill>
                </a:ln>
                <a:effectLst>
                  <a:outerShdw blurRad="60007" dist="310007" dir="7680000" sy="30000" kx="1300200" algn="ctr" rotWithShape="0">
                    <a:prstClr val="black">
                      <a:alpha val="32000"/>
                    </a:prstClr>
                  </a:outerShdw>
                </a:effectLst>
              </a:rPr>
              <a:t>°C. </a:t>
            </a:r>
            <a:r>
              <a:rPr lang="en-US" sz="2400" dirty="0" err="1" smtClean="0">
                <a:ln>
                  <a:solidFill>
                    <a:srgbClr val="00B050"/>
                  </a:solidFill>
                </a:ln>
                <a:effectLst>
                  <a:outerShdw blurRad="60007" dist="310007" dir="7680000" sy="30000" kx="1300200" algn="ctr" rotWithShape="0">
                    <a:prstClr val="black">
                      <a:alpha val="32000"/>
                    </a:prstClr>
                  </a:outerShdw>
                </a:effectLst>
              </a:rPr>
              <a:t>Naučnici</a:t>
            </a:r>
            <a:r>
              <a:rPr lang="en-US" sz="2400" dirty="0" smtClean="0">
                <a:ln>
                  <a:solidFill>
                    <a:srgbClr val="00B050"/>
                  </a:solidFill>
                </a:ln>
                <a:effectLst>
                  <a:outerShdw blurRad="60007" dist="310007" dir="7680000" sy="30000" kx="1300200" algn="ctr" rotWithShape="0">
                    <a:prstClr val="black">
                      <a:alpha val="32000"/>
                    </a:prstClr>
                  </a:outerShdw>
                </a:effectLst>
              </a:rPr>
              <a:t> </a:t>
            </a:r>
            <a:r>
              <a:rPr lang="en-US" sz="2400" dirty="0" err="1" smtClean="0">
                <a:ln>
                  <a:solidFill>
                    <a:srgbClr val="00B050"/>
                  </a:solidFill>
                </a:ln>
                <a:effectLst>
                  <a:outerShdw blurRad="60007" dist="310007" dir="7680000" sy="30000" kx="1300200" algn="ctr" rotWithShape="0">
                    <a:prstClr val="black">
                      <a:alpha val="32000"/>
                    </a:prstClr>
                  </a:outerShdw>
                </a:effectLst>
              </a:rPr>
              <a:t>su</a:t>
            </a:r>
            <a:r>
              <a:rPr lang="en-US" sz="2400" dirty="0" smtClean="0">
                <a:ln>
                  <a:solidFill>
                    <a:srgbClr val="00B050"/>
                  </a:solidFill>
                </a:ln>
                <a:effectLst>
                  <a:outerShdw blurRad="60007" dist="310007" dir="7680000" sy="30000" kx="1300200" algn="ctr" rotWithShape="0">
                    <a:prstClr val="black">
                      <a:alpha val="32000"/>
                    </a:prstClr>
                  </a:outerShdw>
                </a:effectLst>
              </a:rPr>
              <a:t> </a:t>
            </a:r>
            <a:r>
              <a:rPr lang="en-US" sz="2400" dirty="0" err="1" smtClean="0">
                <a:ln>
                  <a:solidFill>
                    <a:srgbClr val="00B050"/>
                  </a:solidFill>
                </a:ln>
                <a:effectLst>
                  <a:outerShdw blurRad="60007" dist="310007" dir="7680000" sy="30000" kx="1300200" algn="ctr" rotWithShape="0">
                    <a:prstClr val="black">
                      <a:alpha val="32000"/>
                    </a:prstClr>
                  </a:outerShdw>
                </a:effectLst>
              </a:rPr>
              <a:t>sigurni</a:t>
            </a:r>
            <a:r>
              <a:rPr lang="en-US" sz="2400" dirty="0" smtClean="0">
                <a:ln>
                  <a:solidFill>
                    <a:srgbClr val="00B050"/>
                  </a:solidFill>
                </a:ln>
                <a:effectLst>
                  <a:outerShdw blurRad="60007" dist="310007" dir="7680000" sy="30000" kx="1300200" algn="ctr" rotWithShape="0">
                    <a:prstClr val="black">
                      <a:alpha val="32000"/>
                    </a:prstClr>
                  </a:outerShdw>
                </a:effectLst>
              </a:rPr>
              <a:t> </a:t>
            </a:r>
            <a:r>
              <a:rPr lang="en-US" sz="2400" dirty="0" err="1" smtClean="0">
                <a:ln>
                  <a:solidFill>
                    <a:srgbClr val="00B050"/>
                  </a:solidFill>
                </a:ln>
                <a:effectLst>
                  <a:outerShdw blurRad="60007" dist="310007" dir="7680000" sy="30000" kx="1300200" algn="ctr" rotWithShape="0">
                    <a:prstClr val="black">
                      <a:alpha val="32000"/>
                    </a:prstClr>
                  </a:outerShdw>
                </a:effectLst>
              </a:rPr>
              <a:t>da</a:t>
            </a:r>
            <a:r>
              <a:rPr lang="en-US" sz="2400" dirty="0" smtClean="0">
                <a:ln>
                  <a:solidFill>
                    <a:srgbClr val="00B050"/>
                  </a:solidFill>
                </a:ln>
                <a:effectLst>
                  <a:outerShdw blurRad="60007" dist="310007" dir="7680000" sy="30000" kx="1300200" algn="ctr" rotWithShape="0">
                    <a:prstClr val="black">
                      <a:alpha val="32000"/>
                    </a:prstClr>
                  </a:outerShdw>
                </a:effectLst>
              </a:rPr>
              <a:t> se </a:t>
            </a:r>
            <a:r>
              <a:rPr lang="en-US" sz="2400" dirty="0" err="1" smtClean="0">
                <a:ln>
                  <a:solidFill>
                    <a:srgbClr val="00B050"/>
                  </a:solidFill>
                </a:ln>
                <a:effectLst>
                  <a:outerShdw blurRad="60007" dist="310007" dir="7680000" sy="30000" kx="1300200" algn="ctr" rotWithShape="0">
                    <a:prstClr val="black">
                      <a:alpha val="32000"/>
                    </a:prstClr>
                  </a:outerShdw>
                </a:effectLst>
              </a:rPr>
              <a:t>ovo</a:t>
            </a:r>
            <a:r>
              <a:rPr lang="en-US" sz="2400" dirty="0" smtClean="0">
                <a:ln>
                  <a:solidFill>
                    <a:srgbClr val="00B050"/>
                  </a:solidFill>
                </a:ln>
                <a:effectLst>
                  <a:outerShdw blurRad="60007" dist="310007" dir="7680000" sy="30000" kx="1300200" algn="ctr" rotWithShape="0">
                    <a:prstClr val="black">
                      <a:alpha val="32000"/>
                    </a:prstClr>
                  </a:outerShdw>
                </a:effectLst>
              </a:rPr>
              <a:t> </a:t>
            </a:r>
            <a:r>
              <a:rPr lang="en-US" sz="2400" dirty="0" err="1" smtClean="0">
                <a:ln>
                  <a:solidFill>
                    <a:srgbClr val="00B050"/>
                  </a:solidFill>
                </a:ln>
                <a:effectLst>
                  <a:outerShdw blurRad="60007" dist="310007" dir="7680000" sy="30000" kx="1300200" algn="ctr" rotWithShape="0">
                    <a:prstClr val="black">
                      <a:alpha val="32000"/>
                    </a:prstClr>
                  </a:outerShdw>
                </a:effectLst>
              </a:rPr>
              <a:t>dešava</a:t>
            </a:r>
            <a:r>
              <a:rPr lang="en-US" sz="2400" dirty="0" smtClean="0">
                <a:ln>
                  <a:solidFill>
                    <a:srgbClr val="00B050"/>
                  </a:solidFill>
                </a:ln>
                <a:effectLst>
                  <a:outerShdw blurRad="60007" dist="310007" dir="7680000" sy="30000" kx="1300200" algn="ctr" rotWithShape="0">
                    <a:prstClr val="black">
                      <a:alpha val="32000"/>
                    </a:prstClr>
                  </a:outerShdw>
                </a:effectLst>
              </a:rPr>
              <a:t> </a:t>
            </a:r>
            <a:r>
              <a:rPr lang="en-US" sz="2400" dirty="0" err="1" smtClean="0">
                <a:ln>
                  <a:solidFill>
                    <a:srgbClr val="00B050"/>
                  </a:solidFill>
                </a:ln>
                <a:effectLst>
                  <a:outerShdw blurRad="60007" dist="310007" dir="7680000" sy="30000" kx="1300200" algn="ctr" rotWithShape="0">
                    <a:prstClr val="black">
                      <a:alpha val="32000"/>
                    </a:prstClr>
                  </a:outerShdw>
                </a:effectLst>
              </a:rPr>
              <a:t>prvenstveno</a:t>
            </a:r>
            <a:r>
              <a:rPr lang="en-US" sz="2400" dirty="0" smtClean="0">
                <a:ln>
                  <a:solidFill>
                    <a:srgbClr val="00B050"/>
                  </a:solidFill>
                </a:ln>
                <a:effectLst>
                  <a:outerShdw blurRad="60007" dist="310007" dir="7680000" sy="30000" kx="1300200" algn="ctr" rotWithShape="0">
                    <a:prstClr val="black">
                      <a:alpha val="32000"/>
                    </a:prstClr>
                  </a:outerShdw>
                </a:effectLst>
              </a:rPr>
              <a:t> </a:t>
            </a:r>
            <a:r>
              <a:rPr lang="en-US" sz="2400" dirty="0" err="1" smtClean="0">
                <a:ln>
                  <a:solidFill>
                    <a:srgbClr val="00B050"/>
                  </a:solidFill>
                </a:ln>
                <a:effectLst>
                  <a:outerShdw blurRad="60007" dist="310007" dir="7680000" sy="30000" kx="1300200" algn="ctr" rotWithShape="0">
                    <a:prstClr val="black">
                      <a:alpha val="32000"/>
                    </a:prstClr>
                  </a:outerShdw>
                </a:effectLst>
              </a:rPr>
              <a:t>zbog</a:t>
            </a:r>
            <a:r>
              <a:rPr lang="en-US" sz="2400" dirty="0" smtClean="0">
                <a:ln>
                  <a:solidFill>
                    <a:srgbClr val="00B050"/>
                  </a:solidFill>
                </a:ln>
                <a:effectLst>
                  <a:outerShdw blurRad="60007" dist="310007" dir="7680000" sy="30000" kx="1300200" algn="ctr" rotWithShape="0">
                    <a:prstClr val="black">
                      <a:alpha val="32000"/>
                    </a:prstClr>
                  </a:outerShdw>
                </a:effectLst>
              </a:rPr>
              <a:t> </a:t>
            </a:r>
            <a:r>
              <a:rPr lang="en-US" sz="2400" dirty="0" err="1" smtClean="0">
                <a:ln>
                  <a:solidFill>
                    <a:srgbClr val="00B050"/>
                  </a:solidFill>
                </a:ln>
                <a:effectLst>
                  <a:outerShdw blurRad="60007" dist="310007" dir="7680000" sy="30000" kx="1300200" algn="ctr" rotWithShape="0">
                    <a:prstClr val="black">
                      <a:alpha val="32000"/>
                    </a:prstClr>
                  </a:outerShdw>
                </a:effectLst>
              </a:rPr>
              <a:t>efekta</a:t>
            </a:r>
            <a:r>
              <a:rPr lang="en-US" sz="2400" dirty="0" smtClean="0">
                <a:ln>
                  <a:solidFill>
                    <a:srgbClr val="00B050"/>
                  </a:solidFill>
                </a:ln>
                <a:effectLst>
                  <a:outerShdw blurRad="60007" dist="310007" dir="7680000" sy="30000" kx="1300200" algn="ctr" rotWithShape="0">
                    <a:prstClr val="black">
                      <a:alpha val="32000"/>
                    </a:prstClr>
                  </a:outerShdw>
                </a:effectLst>
              </a:rPr>
              <a:t> </a:t>
            </a:r>
            <a:r>
              <a:rPr lang="en-US" sz="2400" dirty="0" err="1" smtClean="0">
                <a:ln>
                  <a:solidFill>
                    <a:srgbClr val="00B050"/>
                  </a:solidFill>
                </a:ln>
                <a:effectLst>
                  <a:outerShdw blurRad="60007" dist="310007" dir="7680000" sy="30000" kx="1300200" algn="ctr" rotWithShape="0">
                    <a:prstClr val="black">
                      <a:alpha val="32000"/>
                    </a:prstClr>
                  </a:outerShdw>
                </a:effectLst>
              </a:rPr>
              <a:t>staklene</a:t>
            </a:r>
            <a:r>
              <a:rPr lang="en-US" sz="2400" dirty="0" smtClean="0">
                <a:ln>
                  <a:solidFill>
                    <a:srgbClr val="00B050"/>
                  </a:solidFill>
                </a:ln>
                <a:effectLst>
                  <a:outerShdw blurRad="60007" dist="310007" dir="7680000" sy="30000" kx="1300200" algn="ctr" rotWithShape="0">
                    <a:prstClr val="black">
                      <a:alpha val="32000"/>
                    </a:prstClr>
                  </a:outerShdw>
                </a:effectLst>
              </a:rPr>
              <a:t> </a:t>
            </a:r>
            <a:r>
              <a:rPr lang="en-US" sz="2400" dirty="0" err="1" smtClean="0">
                <a:ln>
                  <a:solidFill>
                    <a:srgbClr val="00B050"/>
                  </a:solidFill>
                </a:ln>
                <a:effectLst>
                  <a:outerShdw blurRad="60007" dist="310007" dir="7680000" sy="30000" kx="1300200" algn="ctr" rotWithShape="0">
                    <a:prstClr val="black">
                      <a:alpha val="32000"/>
                    </a:prstClr>
                  </a:outerShdw>
                </a:effectLst>
              </a:rPr>
              <a:t>bašte,koji</a:t>
            </a:r>
            <a:r>
              <a:rPr lang="en-US" sz="2400" dirty="0" smtClean="0">
                <a:ln>
                  <a:solidFill>
                    <a:srgbClr val="00B050"/>
                  </a:solidFill>
                </a:ln>
                <a:effectLst>
                  <a:outerShdw blurRad="60007" dist="310007" dir="7680000" sy="30000" kx="1300200" algn="ctr" rotWithShape="0">
                    <a:prstClr val="black">
                      <a:alpha val="32000"/>
                    </a:prstClr>
                  </a:outerShdw>
                </a:effectLst>
              </a:rPr>
              <a:t> je </a:t>
            </a:r>
            <a:r>
              <a:rPr lang="en-US" sz="2400" dirty="0" err="1" smtClean="0">
                <a:ln>
                  <a:solidFill>
                    <a:srgbClr val="00B050"/>
                  </a:solidFill>
                </a:ln>
                <a:effectLst>
                  <a:outerShdw blurRad="60007" dist="310007" dir="7680000" sy="30000" kx="1300200" algn="ctr" rotWithShape="0">
                    <a:prstClr val="black">
                      <a:alpha val="32000"/>
                    </a:prstClr>
                  </a:outerShdw>
                </a:effectLst>
              </a:rPr>
              <a:t>nastao</a:t>
            </a:r>
            <a:r>
              <a:rPr lang="en-US" sz="2400" dirty="0" smtClean="0">
                <a:ln>
                  <a:solidFill>
                    <a:srgbClr val="00B050"/>
                  </a:solidFill>
                </a:ln>
                <a:effectLst>
                  <a:outerShdw blurRad="60007" dist="310007" dir="7680000" sy="30000" kx="1300200" algn="ctr" rotWithShape="0">
                    <a:prstClr val="black">
                      <a:alpha val="32000"/>
                    </a:prstClr>
                  </a:outerShdw>
                </a:effectLst>
              </a:rPr>
              <a:t> </a:t>
            </a:r>
            <a:r>
              <a:rPr lang="en-US" sz="2400" dirty="0" err="1" smtClean="0">
                <a:ln>
                  <a:solidFill>
                    <a:srgbClr val="00B050"/>
                  </a:solidFill>
                </a:ln>
                <a:effectLst>
                  <a:outerShdw blurRad="60007" dist="310007" dir="7680000" sy="30000" kx="1300200" algn="ctr" rotWithShape="0">
                    <a:prstClr val="black">
                      <a:alpha val="32000"/>
                    </a:prstClr>
                  </a:outerShdw>
                </a:effectLst>
              </a:rPr>
              <a:t>ljudskim</a:t>
            </a:r>
            <a:r>
              <a:rPr lang="en-US" sz="2400" dirty="0" smtClean="0">
                <a:ln>
                  <a:solidFill>
                    <a:srgbClr val="00B050"/>
                  </a:solidFill>
                </a:ln>
                <a:effectLst>
                  <a:outerShdw blurRad="60007" dist="310007" dir="7680000" sy="30000" kx="1300200" algn="ctr" rotWithShape="0">
                    <a:prstClr val="black">
                      <a:alpha val="32000"/>
                    </a:prstClr>
                  </a:outerShdw>
                </a:effectLst>
              </a:rPr>
              <a:t> </a:t>
            </a:r>
            <a:r>
              <a:rPr lang="en-US" sz="2400" dirty="0" err="1" smtClean="0">
                <a:ln>
                  <a:solidFill>
                    <a:srgbClr val="00B050"/>
                  </a:solidFill>
                </a:ln>
                <a:effectLst>
                  <a:outerShdw blurRad="60007" dist="310007" dir="7680000" sy="30000" kx="1300200" algn="ctr" rotWithShape="0">
                    <a:prstClr val="black">
                      <a:alpha val="32000"/>
                    </a:prstClr>
                  </a:outerShdw>
                </a:effectLst>
              </a:rPr>
              <a:t>aktivnostima</a:t>
            </a:r>
            <a:r>
              <a:rPr lang="en-US" sz="2400" dirty="0" smtClean="0">
                <a:ln>
                  <a:solidFill>
                    <a:srgbClr val="00B050"/>
                  </a:solidFill>
                </a:ln>
                <a:effectLst>
                  <a:outerShdw blurRad="60007" dist="310007" dir="7680000" sy="30000" kx="1300200" algn="ctr" rotWithShape="0">
                    <a:prstClr val="black">
                      <a:alpha val="32000"/>
                    </a:prstClr>
                  </a:outerShdw>
                </a:effectLst>
              </a:rPr>
              <a:t>.</a:t>
            </a:r>
            <a:endParaRPr lang="en-US" sz="2400" dirty="0">
              <a:ln>
                <a:solidFill>
                  <a:srgbClr val="00B050"/>
                </a:solidFill>
              </a:ln>
              <a:effectLst>
                <a:outerShdw blurRad="60007" dist="310007" dir="7680000" sy="30000" kx="1300200" algn="ctr" rotWithShape="0">
                  <a:prstClr val="black">
                    <a:alpha val="32000"/>
                  </a:prstClr>
                </a:outerShdw>
              </a:effectLst>
            </a:endParaRPr>
          </a:p>
        </p:txBody>
      </p:sp>
      <p:pic>
        <p:nvPicPr>
          <p:cNvPr id="3" name="Picture 2" descr="global_warming_by_teabing.jpg"/>
          <p:cNvPicPr>
            <a:picLocks noChangeAspect="1"/>
          </p:cNvPicPr>
          <p:nvPr/>
        </p:nvPicPr>
        <p:blipFill>
          <a:blip r:embed="rId2"/>
          <a:stretch>
            <a:fillRect/>
          </a:stretch>
        </p:blipFill>
        <p:spPr>
          <a:xfrm>
            <a:off x="5429256" y="1214422"/>
            <a:ext cx="2989116" cy="3786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0562" y="928670"/>
            <a:ext cx="4429156" cy="5262979"/>
          </a:xfrm>
          <a:prstGeom prst="rect">
            <a:avLst/>
          </a:prstGeom>
          <a:noFill/>
        </p:spPr>
        <p:txBody>
          <a:bodyPr wrap="square" rtlCol="0">
            <a:spAutoFit/>
          </a:bodyPr>
          <a:lstStyle/>
          <a:p>
            <a:pPr>
              <a:buFont typeface="Arial" pitchFamily="34" charset="0"/>
              <a:buChar char="•"/>
            </a:pPr>
            <a:r>
              <a:rPr lang="en-US" sz="2400" b="1" dirty="0" err="1"/>
              <a:t>Efekat</a:t>
            </a:r>
            <a:r>
              <a:rPr lang="en-US" sz="2400" b="1" dirty="0"/>
              <a:t> </a:t>
            </a:r>
            <a:r>
              <a:rPr lang="en-US" sz="2400" b="1" dirty="0" err="1"/>
              <a:t>staklene</a:t>
            </a:r>
            <a:r>
              <a:rPr lang="en-US" sz="2400" b="1" dirty="0"/>
              <a:t> </a:t>
            </a:r>
            <a:r>
              <a:rPr lang="en-US" sz="2400" b="1" dirty="0" err="1"/>
              <a:t>bašte</a:t>
            </a:r>
            <a:r>
              <a:rPr lang="en-US" sz="2400" b="1" dirty="0"/>
              <a:t> </a:t>
            </a:r>
            <a:r>
              <a:rPr lang="en-US" sz="2400" dirty="0"/>
              <a:t>je </a:t>
            </a:r>
            <a:r>
              <a:rPr lang="en-US" sz="2400" dirty="0" err="1"/>
              <a:t>proces</a:t>
            </a:r>
            <a:r>
              <a:rPr lang="en-US" sz="2400" dirty="0"/>
              <a:t> </a:t>
            </a:r>
            <a:r>
              <a:rPr lang="en-US" sz="2400" dirty="0" err="1"/>
              <a:t>zagrevanja</a:t>
            </a:r>
            <a:r>
              <a:rPr lang="en-US" sz="2400" dirty="0"/>
              <a:t> </a:t>
            </a:r>
            <a:r>
              <a:rPr lang="en-US" sz="2400" dirty="0" err="1"/>
              <a:t>planete</a:t>
            </a:r>
            <a:r>
              <a:rPr lang="en-US" sz="2400" dirty="0"/>
              <a:t> </a:t>
            </a:r>
            <a:r>
              <a:rPr lang="en-US" sz="2400" dirty="0" err="1"/>
              <a:t>Zemlje</a:t>
            </a:r>
            <a:r>
              <a:rPr lang="en-US" sz="2400" dirty="0"/>
              <a:t> </a:t>
            </a:r>
            <a:r>
              <a:rPr lang="en-US" sz="2400" dirty="0" err="1"/>
              <a:t>koji</a:t>
            </a:r>
            <a:r>
              <a:rPr lang="en-US" sz="2400" dirty="0"/>
              <a:t> je </a:t>
            </a:r>
            <a:r>
              <a:rPr lang="en-US" sz="2400" dirty="0" err="1"/>
              <a:t>nastao</a:t>
            </a:r>
            <a:r>
              <a:rPr lang="en-US" sz="2400" dirty="0"/>
              <a:t> </a:t>
            </a:r>
            <a:r>
              <a:rPr lang="en-US" sz="2400" dirty="0" err="1"/>
              <a:t>poremećajem</a:t>
            </a:r>
            <a:r>
              <a:rPr lang="en-US" sz="2400" dirty="0"/>
              <a:t> </a:t>
            </a:r>
            <a:r>
              <a:rPr lang="en-US" sz="2400" dirty="0" err="1"/>
              <a:t>energetske</a:t>
            </a:r>
            <a:r>
              <a:rPr lang="en-US" sz="2400" dirty="0"/>
              <a:t> </a:t>
            </a:r>
            <a:r>
              <a:rPr lang="en-US" sz="2400" dirty="0" err="1"/>
              <a:t>ravnoteže</a:t>
            </a:r>
            <a:r>
              <a:rPr lang="en-US" sz="2400" dirty="0"/>
              <a:t> </a:t>
            </a:r>
            <a:r>
              <a:rPr lang="en-US" sz="2400" dirty="0" err="1"/>
              <a:t>između</a:t>
            </a:r>
            <a:r>
              <a:rPr lang="en-US" sz="2400" dirty="0"/>
              <a:t> </a:t>
            </a:r>
            <a:r>
              <a:rPr lang="en-US" sz="2400" dirty="0" err="1"/>
              <a:t>količine</a:t>
            </a:r>
            <a:r>
              <a:rPr lang="en-US" sz="2400" dirty="0"/>
              <a:t> </a:t>
            </a:r>
            <a:r>
              <a:rPr lang="en-US" sz="2400" dirty="0" err="1"/>
              <a:t>zračenja</a:t>
            </a:r>
            <a:r>
              <a:rPr lang="en-US" sz="2400" dirty="0"/>
              <a:t> </a:t>
            </a:r>
            <a:r>
              <a:rPr lang="en-US" sz="2400" dirty="0" err="1"/>
              <a:t>koje</a:t>
            </a:r>
            <a:r>
              <a:rPr lang="en-US" sz="2400" dirty="0"/>
              <a:t> </a:t>
            </a:r>
            <a:r>
              <a:rPr lang="en-US" sz="2400" dirty="0" err="1"/>
              <a:t>Zemljina</a:t>
            </a:r>
            <a:r>
              <a:rPr lang="en-US" sz="2400" dirty="0"/>
              <a:t> </a:t>
            </a:r>
            <a:r>
              <a:rPr lang="en-US" sz="2400" dirty="0" err="1"/>
              <a:t>površina</a:t>
            </a:r>
            <a:r>
              <a:rPr lang="en-US" sz="2400" dirty="0"/>
              <a:t> prima </a:t>
            </a:r>
            <a:r>
              <a:rPr lang="en-US" sz="2400" dirty="0" err="1"/>
              <a:t>od</a:t>
            </a:r>
            <a:r>
              <a:rPr lang="en-US" sz="2400" dirty="0"/>
              <a:t> </a:t>
            </a:r>
            <a:r>
              <a:rPr lang="en-US" sz="2400" dirty="0" err="1"/>
              <a:t>Sunca</a:t>
            </a:r>
            <a:r>
              <a:rPr lang="en-US" sz="2400" dirty="0"/>
              <a:t> I </a:t>
            </a:r>
            <a:r>
              <a:rPr lang="en-US" sz="2400" dirty="0" err="1"/>
              <a:t>vraća</a:t>
            </a:r>
            <a:r>
              <a:rPr lang="en-US" sz="2400" dirty="0"/>
              <a:t> u </a:t>
            </a:r>
            <a:r>
              <a:rPr lang="en-US" sz="2400" dirty="0" err="1"/>
              <a:t>svemir.Kada</a:t>
            </a:r>
            <a:r>
              <a:rPr lang="en-US" sz="2400" dirty="0"/>
              <a:t> </a:t>
            </a:r>
            <a:r>
              <a:rPr lang="en-US" sz="2400" dirty="0" err="1"/>
              <a:t>deo</a:t>
            </a:r>
            <a:r>
              <a:rPr lang="en-US" sz="2400" dirty="0"/>
              <a:t> </a:t>
            </a:r>
            <a:r>
              <a:rPr lang="en-US" sz="2400" dirty="0" err="1"/>
              <a:t>toplotnog</a:t>
            </a:r>
            <a:r>
              <a:rPr lang="en-US" sz="2400" dirty="0"/>
              <a:t> </a:t>
            </a:r>
            <a:r>
              <a:rPr lang="en-US" sz="2400" dirty="0" err="1"/>
              <a:t>zračenja</a:t>
            </a:r>
            <a:r>
              <a:rPr lang="en-US" sz="2400" dirty="0"/>
              <a:t> </a:t>
            </a:r>
            <a:r>
              <a:rPr lang="en-US" sz="2400" dirty="0" err="1"/>
              <a:t>koji</a:t>
            </a:r>
            <a:r>
              <a:rPr lang="en-US" sz="2400" dirty="0"/>
              <a:t> </a:t>
            </a:r>
            <a:r>
              <a:rPr lang="en-US" sz="2400" dirty="0" err="1"/>
              <a:t>stiže</a:t>
            </a:r>
            <a:r>
              <a:rPr lang="en-US" sz="2400" dirty="0"/>
              <a:t> do </a:t>
            </a:r>
            <a:r>
              <a:rPr lang="en-US" sz="2400" dirty="0" err="1"/>
              <a:t>zemljine</a:t>
            </a:r>
            <a:r>
              <a:rPr lang="en-US" sz="2400" dirty="0"/>
              <a:t> </a:t>
            </a:r>
            <a:r>
              <a:rPr lang="en-US" sz="2400" dirty="0" err="1"/>
              <a:t>kore,odbija</a:t>
            </a:r>
            <a:r>
              <a:rPr lang="en-US" sz="2400" dirty="0"/>
              <a:t> se u </a:t>
            </a:r>
            <a:r>
              <a:rPr lang="en-US" sz="2400" dirty="0" err="1"/>
              <a:t>atmosferu</a:t>
            </a:r>
            <a:r>
              <a:rPr lang="en-US" sz="2400" dirty="0"/>
              <a:t> I </a:t>
            </a:r>
            <a:r>
              <a:rPr lang="en-US" sz="2400" dirty="0" err="1"/>
              <a:t>umesto</a:t>
            </a:r>
            <a:r>
              <a:rPr lang="en-US" sz="2400" dirty="0"/>
              <a:t> </a:t>
            </a:r>
            <a:r>
              <a:rPr lang="en-US" sz="2400" dirty="0" err="1"/>
              <a:t>da</a:t>
            </a:r>
            <a:r>
              <a:rPr lang="en-US" sz="2400" dirty="0"/>
              <a:t> ode u </a:t>
            </a:r>
            <a:r>
              <a:rPr lang="en-US" sz="2400" dirty="0" err="1"/>
              <a:t>svemir,apsorbuju</a:t>
            </a:r>
            <a:r>
              <a:rPr lang="en-US" sz="2400" dirty="0"/>
              <a:t> </a:t>
            </a:r>
            <a:r>
              <a:rPr lang="en-US" sz="2400" dirty="0" err="1"/>
              <a:t>ga</a:t>
            </a:r>
            <a:r>
              <a:rPr lang="en-US" sz="2400" dirty="0"/>
              <a:t> </a:t>
            </a:r>
            <a:r>
              <a:rPr lang="en-US" sz="2400" dirty="0" err="1"/>
              <a:t>gasovi</a:t>
            </a:r>
            <a:r>
              <a:rPr lang="en-US" sz="2400" dirty="0"/>
              <a:t> u </a:t>
            </a:r>
            <a:r>
              <a:rPr lang="en-US" sz="2400" dirty="0" err="1"/>
              <a:t>atmosferi</a:t>
            </a:r>
            <a:r>
              <a:rPr lang="en-US" sz="2400" dirty="0"/>
              <a:t> I </a:t>
            </a:r>
            <a:r>
              <a:rPr lang="en-US" sz="2400" dirty="0" err="1"/>
              <a:t>ponovno</a:t>
            </a:r>
            <a:r>
              <a:rPr lang="en-US" sz="2400" dirty="0"/>
              <a:t> </a:t>
            </a:r>
            <a:r>
              <a:rPr lang="en-US" sz="2400" dirty="0" err="1"/>
              <a:t>dozračuju</a:t>
            </a:r>
            <a:r>
              <a:rPr lang="en-US" sz="2400" dirty="0"/>
              <a:t> </a:t>
            </a:r>
            <a:r>
              <a:rPr lang="en-US" sz="2400" dirty="0" err="1" smtClean="0"/>
              <a:t>na</a:t>
            </a:r>
            <a:r>
              <a:rPr lang="sr-Latn-RS" sz="2400" dirty="0" smtClean="0"/>
              <a:t> Zemlju.</a:t>
            </a:r>
            <a:endParaRPr lang="en-US" sz="2400" dirty="0"/>
          </a:p>
        </p:txBody>
      </p:sp>
      <p:pic>
        <p:nvPicPr>
          <p:cNvPr id="5" name="Picture 4" descr="1.gif"/>
          <p:cNvPicPr>
            <a:picLocks noChangeAspect="1"/>
          </p:cNvPicPr>
          <p:nvPr/>
        </p:nvPicPr>
        <p:blipFill>
          <a:blip r:embed="rId2"/>
          <a:stretch>
            <a:fillRect/>
          </a:stretch>
        </p:blipFill>
        <p:spPr>
          <a:xfrm>
            <a:off x="428595" y="1071546"/>
            <a:ext cx="3887151" cy="4286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53210"/>
          </a:xfrm>
        </p:spPr>
        <p:txBody>
          <a:bodyPr>
            <a:normAutofit/>
          </a:bodyPr>
          <a:lstStyle/>
          <a:p>
            <a:r>
              <a:rPr lang="sr-Latn-RS" sz="3200" smtClean="0"/>
              <a:t>Posledice globalnog zagrevanja:</a:t>
            </a:r>
            <a:endParaRPr lang="en-US" sz="3200" dirty="0"/>
          </a:p>
        </p:txBody>
      </p:sp>
      <p:sp>
        <p:nvSpPr>
          <p:cNvPr id="3" name="Content Placeholder 2"/>
          <p:cNvSpPr>
            <a:spLocks noGrp="1"/>
          </p:cNvSpPr>
          <p:nvPr>
            <p:ph idx="1"/>
          </p:nvPr>
        </p:nvSpPr>
        <p:spPr>
          <a:xfrm>
            <a:off x="457200" y="1714488"/>
            <a:ext cx="7972452" cy="3643338"/>
          </a:xfrm>
        </p:spPr>
        <p:txBody>
          <a:bodyPr>
            <a:normAutofit/>
          </a:bodyPr>
          <a:lstStyle/>
          <a:p>
            <a:r>
              <a:rPr lang="en-US" sz="2400" dirty="0" err="1" smtClean="0"/>
              <a:t>Tokom</a:t>
            </a:r>
            <a:r>
              <a:rPr lang="en-US" sz="2400" dirty="0" smtClean="0"/>
              <a:t> </a:t>
            </a:r>
            <a:r>
              <a:rPr lang="en-US" sz="2400" dirty="0" err="1" smtClean="0"/>
              <a:t>prošle</a:t>
            </a:r>
            <a:r>
              <a:rPr lang="en-US" sz="2400" dirty="0" smtClean="0"/>
              <a:t> </a:t>
            </a:r>
            <a:r>
              <a:rPr lang="en-US" sz="2400" dirty="0" err="1" smtClean="0"/>
              <a:t>decenije</a:t>
            </a:r>
            <a:r>
              <a:rPr lang="en-US" sz="2400" dirty="0" smtClean="0"/>
              <a:t> </a:t>
            </a:r>
            <a:r>
              <a:rPr lang="en-US" sz="2400" dirty="0" err="1" smtClean="0"/>
              <a:t>smo</a:t>
            </a:r>
            <a:r>
              <a:rPr lang="en-US" sz="2400" dirty="0" smtClean="0"/>
              <a:t> </a:t>
            </a:r>
            <a:r>
              <a:rPr lang="en-US" sz="2400" dirty="0" err="1" smtClean="0"/>
              <a:t>osetili</a:t>
            </a:r>
            <a:r>
              <a:rPr lang="en-US" sz="2400" dirty="0" smtClean="0"/>
              <a:t> </a:t>
            </a:r>
            <a:r>
              <a:rPr lang="en-US" sz="2400" dirty="0" err="1" smtClean="0"/>
              <a:t>povećanje</a:t>
            </a:r>
            <a:r>
              <a:rPr lang="en-US" sz="2400" dirty="0" smtClean="0"/>
              <a:t> </a:t>
            </a:r>
            <a:r>
              <a:rPr lang="en-US" sz="2400" dirty="0" err="1" smtClean="0"/>
              <a:t>intenziteta</a:t>
            </a:r>
            <a:r>
              <a:rPr lang="en-US" sz="2400" dirty="0" smtClean="0"/>
              <a:t> </a:t>
            </a:r>
            <a:r>
              <a:rPr lang="en-US" sz="2400" dirty="0" err="1" smtClean="0"/>
              <a:t>prirodnih</a:t>
            </a:r>
            <a:r>
              <a:rPr lang="en-US" sz="2400" dirty="0" smtClean="0"/>
              <a:t> </a:t>
            </a:r>
            <a:r>
              <a:rPr lang="en-US" sz="2400" dirty="0" err="1" smtClean="0"/>
              <a:t>katastrofa</a:t>
            </a:r>
            <a:r>
              <a:rPr lang="en-US" sz="2400" dirty="0" smtClean="0"/>
              <a:t> </a:t>
            </a:r>
            <a:r>
              <a:rPr lang="en-US" sz="2400" dirty="0" err="1" smtClean="0"/>
              <a:t>širom</a:t>
            </a:r>
            <a:r>
              <a:rPr lang="en-US" sz="2400" dirty="0" smtClean="0"/>
              <a:t> </a:t>
            </a:r>
            <a:r>
              <a:rPr lang="en-US" sz="2400" dirty="0" err="1" smtClean="0"/>
              <a:t>sveta.Putem</a:t>
            </a:r>
            <a:r>
              <a:rPr lang="en-US" sz="2400" dirty="0" smtClean="0"/>
              <a:t> </a:t>
            </a:r>
            <a:r>
              <a:rPr lang="en-US" sz="2400" dirty="0" err="1" smtClean="0"/>
              <a:t>medija,a</a:t>
            </a:r>
            <a:r>
              <a:rPr lang="en-US" sz="2400" dirty="0" smtClean="0"/>
              <a:t> </a:t>
            </a:r>
            <a:r>
              <a:rPr lang="en-US" sz="2400" dirty="0" err="1" smtClean="0"/>
              <a:t>neki</a:t>
            </a:r>
            <a:r>
              <a:rPr lang="en-US" sz="2400" dirty="0" smtClean="0"/>
              <a:t> </a:t>
            </a:r>
            <a:r>
              <a:rPr lang="en-US" sz="2400" dirty="0" err="1" smtClean="0"/>
              <a:t>od</a:t>
            </a:r>
            <a:r>
              <a:rPr lang="en-US" sz="2400" dirty="0" smtClean="0"/>
              <a:t> </a:t>
            </a:r>
            <a:r>
              <a:rPr lang="en-US" sz="2400" dirty="0" err="1" smtClean="0"/>
              <a:t>nas</a:t>
            </a:r>
            <a:r>
              <a:rPr lang="en-US" sz="2400" dirty="0" smtClean="0"/>
              <a:t> I </a:t>
            </a:r>
            <a:r>
              <a:rPr lang="en-US" sz="2400" dirty="0" err="1" smtClean="0"/>
              <a:t>kroz</a:t>
            </a:r>
            <a:r>
              <a:rPr lang="en-US" sz="2400" dirty="0" smtClean="0"/>
              <a:t> </a:t>
            </a:r>
            <a:r>
              <a:rPr lang="en-US" sz="2400" dirty="0" err="1" smtClean="0"/>
              <a:t>iskustvo</a:t>
            </a:r>
            <a:r>
              <a:rPr lang="en-US" sz="2400" dirty="0" smtClean="0"/>
              <a:t> </a:t>
            </a:r>
            <a:r>
              <a:rPr lang="en-US" sz="2400" dirty="0" err="1" smtClean="0"/>
              <a:t>iz</a:t>
            </a:r>
            <a:r>
              <a:rPr lang="en-US" sz="2400" dirty="0" smtClean="0"/>
              <a:t> </a:t>
            </a:r>
            <a:r>
              <a:rPr lang="en-US" sz="2400" dirty="0" err="1" smtClean="0"/>
              <a:t>prve</a:t>
            </a:r>
            <a:r>
              <a:rPr lang="en-US" sz="2400" dirty="0" smtClean="0"/>
              <a:t> </a:t>
            </a:r>
            <a:r>
              <a:rPr lang="en-US" sz="2400" dirty="0" err="1" smtClean="0"/>
              <a:t>ruke</a:t>
            </a:r>
            <a:r>
              <a:rPr lang="en-US" sz="2400" dirty="0" smtClean="0"/>
              <a:t> </a:t>
            </a:r>
            <a:r>
              <a:rPr lang="en-US" sz="2400" dirty="0" err="1" smtClean="0"/>
              <a:t>su</a:t>
            </a:r>
            <a:r>
              <a:rPr lang="en-US" sz="2400" dirty="0" smtClean="0"/>
              <a:t> postal </a:t>
            </a:r>
            <a:r>
              <a:rPr lang="en-US" sz="2400" dirty="0" err="1" smtClean="0"/>
              <a:t>svedoci.Pre</a:t>
            </a:r>
            <a:r>
              <a:rPr lang="en-US" sz="2400" dirty="0" smtClean="0"/>
              <a:t> </a:t>
            </a:r>
            <a:r>
              <a:rPr lang="en-US" sz="2400" dirty="0" err="1" smtClean="0"/>
              <a:t>nekoliko</a:t>
            </a:r>
            <a:r>
              <a:rPr lang="en-US" sz="2400" dirty="0" smtClean="0"/>
              <a:t> </a:t>
            </a:r>
            <a:r>
              <a:rPr lang="en-US" sz="2400" dirty="0" err="1" smtClean="0"/>
              <a:t>godina</a:t>
            </a:r>
            <a:r>
              <a:rPr lang="en-US" sz="2400" dirty="0" smtClean="0"/>
              <a:t> </a:t>
            </a:r>
            <a:r>
              <a:rPr lang="en-US" sz="2400" dirty="0" err="1" smtClean="0"/>
              <a:t>su</a:t>
            </a:r>
            <a:r>
              <a:rPr lang="en-US" sz="2400" dirty="0" smtClean="0"/>
              <a:t> se </a:t>
            </a:r>
            <a:r>
              <a:rPr lang="en-US" sz="2400" dirty="0" err="1" smtClean="0"/>
              <a:t>dogodile</a:t>
            </a:r>
            <a:r>
              <a:rPr lang="en-US" sz="2400" dirty="0" smtClean="0"/>
              <a:t> </a:t>
            </a:r>
            <a:r>
              <a:rPr lang="en-US" sz="2400" dirty="0" err="1" smtClean="0"/>
              <a:t>prirodne</a:t>
            </a:r>
            <a:r>
              <a:rPr lang="en-US" sz="2400" dirty="0" smtClean="0"/>
              <a:t> </a:t>
            </a:r>
            <a:r>
              <a:rPr lang="en-US" sz="2400" dirty="0" err="1" smtClean="0"/>
              <a:t>katastrofe</a:t>
            </a:r>
            <a:r>
              <a:rPr lang="en-US" sz="2400" dirty="0" smtClean="0"/>
              <a:t> </a:t>
            </a:r>
            <a:r>
              <a:rPr lang="en-US" sz="2400" dirty="0" err="1" smtClean="0"/>
              <a:t>kao</a:t>
            </a:r>
            <a:r>
              <a:rPr lang="en-US" sz="2400" dirty="0" smtClean="0"/>
              <a:t> </a:t>
            </a:r>
            <a:r>
              <a:rPr lang="en-US" sz="2400" dirty="0" err="1" smtClean="0"/>
              <a:t>što</a:t>
            </a:r>
            <a:r>
              <a:rPr lang="en-US" sz="2400" dirty="0" smtClean="0"/>
              <a:t> </a:t>
            </a:r>
            <a:r>
              <a:rPr lang="en-US" sz="2400" dirty="0" err="1" smtClean="0"/>
              <a:t>su</a:t>
            </a:r>
            <a:r>
              <a:rPr lang="en-US" sz="2400" dirty="0" smtClean="0"/>
              <a:t> </a:t>
            </a:r>
            <a:r>
              <a:rPr lang="en-US" sz="2400" dirty="0" err="1" smtClean="0"/>
              <a:t>cunami</a:t>
            </a:r>
            <a:r>
              <a:rPr lang="en-US" sz="2400" dirty="0" smtClean="0"/>
              <a:t> u </a:t>
            </a:r>
            <a:r>
              <a:rPr lang="en-US" sz="2400" dirty="0" err="1" smtClean="0"/>
              <a:t>Aziji,zemljotres</a:t>
            </a:r>
            <a:r>
              <a:rPr lang="en-US" sz="2400" dirty="0" smtClean="0"/>
              <a:t> u </a:t>
            </a:r>
            <a:r>
              <a:rPr lang="en-US" sz="2400" dirty="0" err="1" smtClean="0"/>
              <a:t>Pakistanu,uragan</a:t>
            </a:r>
            <a:r>
              <a:rPr lang="en-US" sz="2400" dirty="0" smtClean="0"/>
              <a:t> </a:t>
            </a:r>
            <a:r>
              <a:rPr lang="en-US" sz="2400" dirty="0" err="1" smtClean="0"/>
              <a:t>Sendi</a:t>
            </a:r>
            <a:r>
              <a:rPr lang="en-US" sz="2400" dirty="0" smtClean="0"/>
              <a:t> u SAD-u... </a:t>
            </a:r>
            <a:r>
              <a:rPr lang="en-US" sz="1800" dirty="0" smtClean="0"/>
              <a:t/>
            </a:r>
            <a:br>
              <a:rPr lang="en-US" sz="1800" dirty="0" smtClean="0"/>
            </a:br>
            <a:endParaRPr lang="sr-Latn-RS" sz="1800" dirty="0" smtClean="0"/>
          </a:p>
          <a:p>
            <a:pPr>
              <a:buNone/>
            </a:pPr>
            <a:r>
              <a:rPr lang="en-US" sz="1800" dirty="0" smtClean="0"/>
              <a:t/>
            </a:r>
            <a:br>
              <a:rPr lang="en-US" sz="1800" dirty="0" smtClean="0"/>
            </a:br>
            <a:endParaRPr lang="en-US" sz="1800" dirty="0"/>
          </a:p>
        </p:txBody>
      </p:sp>
      <p:pic>
        <p:nvPicPr>
          <p:cNvPr id="7" name="Picture 6" descr="316022_iran-zemljotres_f.jpg"/>
          <p:cNvPicPr>
            <a:picLocks noChangeAspect="1"/>
          </p:cNvPicPr>
          <p:nvPr/>
        </p:nvPicPr>
        <p:blipFill>
          <a:blip r:embed="rId2"/>
          <a:stretch>
            <a:fillRect/>
          </a:stretch>
        </p:blipFill>
        <p:spPr>
          <a:xfrm>
            <a:off x="285720" y="4714884"/>
            <a:ext cx="2483087" cy="1500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uragan-sendi-1-620x350.jpg"/>
          <p:cNvPicPr>
            <a:picLocks noChangeAspect="1"/>
          </p:cNvPicPr>
          <p:nvPr/>
        </p:nvPicPr>
        <p:blipFill>
          <a:blip r:embed="rId3"/>
          <a:stretch>
            <a:fillRect/>
          </a:stretch>
        </p:blipFill>
        <p:spPr>
          <a:xfrm>
            <a:off x="6000760" y="4357694"/>
            <a:ext cx="2714644" cy="20163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cun.jpg"/>
          <p:cNvPicPr>
            <a:picLocks noChangeAspect="1"/>
          </p:cNvPicPr>
          <p:nvPr/>
        </p:nvPicPr>
        <p:blipFill>
          <a:blip r:embed="rId4"/>
          <a:stretch>
            <a:fillRect/>
          </a:stretch>
        </p:blipFill>
        <p:spPr>
          <a:xfrm>
            <a:off x="3071802" y="4357694"/>
            <a:ext cx="2667000" cy="20002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285860"/>
            <a:ext cx="4214842" cy="3785652"/>
          </a:xfrm>
          <a:prstGeom prst="rect">
            <a:avLst/>
          </a:prstGeom>
          <a:noFill/>
        </p:spPr>
        <p:txBody>
          <a:bodyPr wrap="square" rtlCol="0">
            <a:spAutoFit/>
          </a:bodyPr>
          <a:lstStyle/>
          <a:p>
            <a:r>
              <a:rPr lang="en-US" sz="2400" dirty="0" err="1" smtClean="0"/>
              <a:t>Najčešće</a:t>
            </a:r>
            <a:r>
              <a:rPr lang="en-US" sz="2400" dirty="0" smtClean="0"/>
              <a:t> </a:t>
            </a:r>
            <a:r>
              <a:rPr lang="en-US" sz="2400" dirty="0" err="1" smtClean="0"/>
              <a:t>posledice</a:t>
            </a:r>
            <a:r>
              <a:rPr lang="en-US" sz="2400" dirty="0" smtClean="0"/>
              <a:t> </a:t>
            </a:r>
            <a:r>
              <a:rPr lang="en-US" sz="2400" dirty="0" err="1" smtClean="0"/>
              <a:t>su</a:t>
            </a:r>
            <a:r>
              <a:rPr lang="en-US" sz="2400" dirty="0" smtClean="0"/>
              <a:t> </a:t>
            </a:r>
            <a:r>
              <a:rPr lang="en-US" sz="2400" dirty="0" err="1" smtClean="0"/>
              <a:t>porast</a:t>
            </a:r>
            <a:r>
              <a:rPr lang="en-US" sz="2400" dirty="0" smtClean="0"/>
              <a:t> </a:t>
            </a:r>
            <a:r>
              <a:rPr lang="en-US" sz="2400" dirty="0" err="1" smtClean="0"/>
              <a:t>temperature,topljenje</a:t>
            </a:r>
            <a:r>
              <a:rPr lang="en-US" sz="2400" dirty="0" smtClean="0"/>
              <a:t> </a:t>
            </a:r>
            <a:r>
              <a:rPr lang="en-US" sz="2400" dirty="0" err="1" smtClean="0"/>
              <a:t>polarnog</a:t>
            </a:r>
            <a:r>
              <a:rPr lang="en-US" sz="2400" dirty="0" smtClean="0"/>
              <a:t> </a:t>
            </a:r>
            <a:r>
              <a:rPr lang="en-US" sz="2400" dirty="0" err="1" smtClean="0"/>
              <a:t>leda,porast</a:t>
            </a:r>
            <a:r>
              <a:rPr lang="en-US" sz="2400" dirty="0" smtClean="0"/>
              <a:t> </a:t>
            </a:r>
            <a:r>
              <a:rPr lang="en-US" sz="2400" dirty="0" err="1" smtClean="0"/>
              <a:t>nivao</a:t>
            </a:r>
            <a:r>
              <a:rPr lang="en-US" sz="2400" dirty="0" smtClean="0"/>
              <a:t> </a:t>
            </a:r>
            <a:r>
              <a:rPr lang="en-US" sz="2400" dirty="0" err="1" smtClean="0"/>
              <a:t>mora,povećane</a:t>
            </a:r>
            <a:r>
              <a:rPr lang="en-US" sz="2400" dirty="0" smtClean="0"/>
              <a:t> </a:t>
            </a:r>
            <a:r>
              <a:rPr lang="en-US" sz="2400" dirty="0" err="1" smtClean="0"/>
              <a:t>isparavanja,oblačnost,sve</a:t>
            </a:r>
            <a:r>
              <a:rPr lang="en-US" sz="2400" dirty="0" smtClean="0"/>
              <a:t> </a:t>
            </a:r>
            <a:r>
              <a:rPr lang="en-US" sz="2400" dirty="0" err="1" smtClean="0"/>
              <a:t>češća</a:t>
            </a:r>
            <a:r>
              <a:rPr lang="en-US" sz="2400" dirty="0" smtClean="0"/>
              <a:t> </a:t>
            </a:r>
            <a:r>
              <a:rPr lang="en-US" sz="2400" dirty="0" err="1" smtClean="0"/>
              <a:t>pojava</a:t>
            </a:r>
            <a:r>
              <a:rPr lang="en-US" sz="2400" dirty="0" smtClean="0"/>
              <a:t> </a:t>
            </a:r>
            <a:r>
              <a:rPr lang="en-US" sz="2400" dirty="0" err="1" smtClean="0"/>
              <a:t>jačih</a:t>
            </a:r>
            <a:r>
              <a:rPr lang="en-US" sz="2400" dirty="0" smtClean="0"/>
              <a:t> </a:t>
            </a:r>
            <a:r>
              <a:rPr lang="en-US" sz="2400" dirty="0" err="1" smtClean="0"/>
              <a:t>uragana</a:t>
            </a:r>
            <a:r>
              <a:rPr lang="en-US" sz="2400" dirty="0" smtClean="0"/>
              <a:t> </a:t>
            </a:r>
            <a:r>
              <a:rPr lang="en-US" sz="2400" dirty="0" err="1" smtClean="0"/>
              <a:t>i</a:t>
            </a:r>
            <a:r>
              <a:rPr lang="en-US" sz="2400" dirty="0" smtClean="0"/>
              <a:t> </a:t>
            </a:r>
            <a:r>
              <a:rPr lang="en-US" sz="2400" dirty="0" err="1" smtClean="0"/>
              <a:t>oluja,sve</a:t>
            </a:r>
            <a:r>
              <a:rPr lang="en-US" sz="2400" dirty="0" smtClean="0"/>
              <a:t> </a:t>
            </a:r>
            <a:r>
              <a:rPr lang="en-US" sz="2400" dirty="0" err="1" smtClean="0"/>
              <a:t>češća</a:t>
            </a:r>
            <a:r>
              <a:rPr lang="en-US" sz="2400" dirty="0" smtClean="0"/>
              <a:t> </a:t>
            </a:r>
            <a:r>
              <a:rPr lang="en-US" sz="2400" dirty="0" err="1" smtClean="0"/>
              <a:t>pojava</a:t>
            </a:r>
            <a:r>
              <a:rPr lang="en-US" sz="2400" dirty="0" smtClean="0"/>
              <a:t> </a:t>
            </a:r>
            <a:r>
              <a:rPr lang="en-US" sz="2400" dirty="0" err="1" smtClean="0"/>
              <a:t>poplava</a:t>
            </a:r>
            <a:r>
              <a:rPr lang="en-US" sz="2400" dirty="0" smtClean="0"/>
              <a:t> </a:t>
            </a:r>
            <a:r>
              <a:rPr lang="en-US" sz="2400" dirty="0" err="1" smtClean="0"/>
              <a:t>i</a:t>
            </a:r>
            <a:r>
              <a:rPr lang="en-US" sz="2400" dirty="0" smtClean="0"/>
              <a:t> </a:t>
            </a:r>
            <a:r>
              <a:rPr lang="en-US" sz="2400" dirty="0" err="1" smtClean="0"/>
              <a:t>suše</a:t>
            </a:r>
            <a:r>
              <a:rPr lang="en-US" sz="2400" dirty="0" smtClean="0"/>
              <a:t> u </a:t>
            </a:r>
            <a:r>
              <a:rPr lang="en-US" sz="2400" dirty="0" err="1" smtClean="0"/>
              <a:t>različitim</a:t>
            </a:r>
            <a:r>
              <a:rPr lang="en-US" sz="2400" dirty="0" smtClean="0"/>
              <a:t> </a:t>
            </a:r>
            <a:r>
              <a:rPr lang="en-US" sz="2400" dirty="0" err="1" smtClean="0"/>
              <a:t>regionima</a:t>
            </a:r>
            <a:r>
              <a:rPr lang="en-US" sz="2400" dirty="0" smtClean="0"/>
              <a:t> </a:t>
            </a:r>
            <a:r>
              <a:rPr lang="en-US" sz="2400" dirty="0" err="1" smtClean="0"/>
              <a:t>sveta</a:t>
            </a:r>
            <a:r>
              <a:rPr lang="sr-Latn-RS" sz="2400" dirty="0" smtClean="0"/>
              <a:t>,s</a:t>
            </a:r>
            <a:r>
              <a:rPr lang="en-US" sz="2400" dirty="0" err="1" smtClean="0"/>
              <a:t>manjivanje</a:t>
            </a:r>
            <a:r>
              <a:rPr lang="en-US" sz="2400" dirty="0" smtClean="0"/>
              <a:t> </a:t>
            </a:r>
            <a:r>
              <a:rPr lang="en-US" sz="2400" dirty="0" err="1" smtClean="0"/>
              <a:t>količina</a:t>
            </a:r>
            <a:r>
              <a:rPr lang="en-US" sz="2400" dirty="0" smtClean="0"/>
              <a:t> </a:t>
            </a:r>
            <a:r>
              <a:rPr lang="en-US" sz="2400" dirty="0" err="1" smtClean="0"/>
              <a:t>dostupne</a:t>
            </a:r>
            <a:r>
              <a:rPr lang="en-US" sz="2400" dirty="0" smtClean="0"/>
              <a:t> </a:t>
            </a:r>
            <a:r>
              <a:rPr lang="en-US" sz="2400" dirty="0" err="1" smtClean="0"/>
              <a:t>slatke</a:t>
            </a:r>
            <a:r>
              <a:rPr lang="en-US" sz="2400" dirty="0" smtClean="0"/>
              <a:t> </a:t>
            </a:r>
            <a:r>
              <a:rPr lang="en-US" sz="2400" dirty="0" err="1" smtClean="0"/>
              <a:t>vode</a:t>
            </a:r>
            <a:r>
              <a:rPr lang="en-US" sz="2400" dirty="0" smtClean="0"/>
              <a:t>…</a:t>
            </a:r>
            <a:endParaRPr lang="en-US" sz="2400" dirty="0"/>
          </a:p>
        </p:txBody>
      </p:sp>
      <p:pic>
        <p:nvPicPr>
          <p:cNvPr id="4" name="Picture 3" descr="led.gif"/>
          <p:cNvPicPr>
            <a:picLocks noChangeAspect="1"/>
          </p:cNvPicPr>
          <p:nvPr/>
        </p:nvPicPr>
        <p:blipFill>
          <a:blip r:embed="rId2"/>
          <a:stretch>
            <a:fillRect/>
          </a:stretch>
        </p:blipFill>
        <p:spPr>
          <a:xfrm>
            <a:off x="4500562" y="1428736"/>
            <a:ext cx="4321872" cy="378621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571504"/>
          </a:xfrm>
        </p:spPr>
        <p:txBody>
          <a:bodyPr>
            <a:normAutofit/>
          </a:bodyPr>
          <a:lstStyle/>
          <a:p>
            <a:r>
              <a:rPr lang="sr-Latn-RS" sz="2800" smtClean="0"/>
              <a:t>Moguće posledice su:</a:t>
            </a:r>
            <a:endParaRPr lang="en-US" sz="2800"/>
          </a:p>
        </p:txBody>
      </p:sp>
      <p:sp>
        <p:nvSpPr>
          <p:cNvPr id="3" name="Content Placeholder 2"/>
          <p:cNvSpPr>
            <a:spLocks noGrp="1"/>
          </p:cNvSpPr>
          <p:nvPr>
            <p:ph idx="1"/>
          </p:nvPr>
        </p:nvSpPr>
        <p:spPr>
          <a:xfrm>
            <a:off x="428596" y="1428736"/>
            <a:ext cx="5429288" cy="4286280"/>
          </a:xfrm>
        </p:spPr>
        <p:txBody>
          <a:bodyPr>
            <a:normAutofit lnSpcReduction="10000"/>
          </a:bodyPr>
          <a:lstStyle/>
          <a:p>
            <a:r>
              <a:rPr lang="en-US" sz="2900" dirty="0" err="1" smtClean="0"/>
              <a:t>Amazonske</a:t>
            </a:r>
            <a:r>
              <a:rPr lang="en-US" sz="2900" dirty="0" smtClean="0"/>
              <a:t> </a:t>
            </a:r>
            <a:r>
              <a:rPr lang="en-US" sz="2900" dirty="0" err="1" smtClean="0"/>
              <a:t>kišne</a:t>
            </a:r>
            <a:r>
              <a:rPr lang="en-US" sz="2900" dirty="0" smtClean="0"/>
              <a:t> </a:t>
            </a:r>
            <a:r>
              <a:rPr lang="en-US" sz="2900" dirty="0" err="1" smtClean="0"/>
              <a:t>šume</a:t>
            </a:r>
            <a:r>
              <a:rPr lang="en-US" sz="2900" dirty="0" smtClean="0"/>
              <a:t> bi </a:t>
            </a:r>
            <a:r>
              <a:rPr lang="en-US" sz="2900" dirty="0" err="1" smtClean="0"/>
              <a:t>mogle</a:t>
            </a:r>
            <a:r>
              <a:rPr lang="en-US" sz="2900" dirty="0" smtClean="0"/>
              <a:t> </a:t>
            </a:r>
            <a:r>
              <a:rPr lang="en-US" sz="2900" dirty="0" err="1" smtClean="0"/>
              <a:t>postati</a:t>
            </a:r>
            <a:r>
              <a:rPr lang="en-US" sz="2900" dirty="0" smtClean="0"/>
              <a:t> </a:t>
            </a:r>
            <a:r>
              <a:rPr lang="en-US" sz="2900" dirty="0" err="1" smtClean="0"/>
              <a:t>pustinje</a:t>
            </a:r>
            <a:r>
              <a:rPr lang="en-US" sz="2900" dirty="0" smtClean="0"/>
              <a:t>. </a:t>
            </a:r>
            <a:r>
              <a:rPr lang="en-US" sz="2900" dirty="0" err="1" smtClean="0"/>
              <a:t>Globalno</a:t>
            </a:r>
            <a:r>
              <a:rPr lang="en-US" sz="2900" dirty="0" smtClean="0"/>
              <a:t> </a:t>
            </a:r>
            <a:r>
              <a:rPr lang="en-US" sz="2900" dirty="0" err="1" smtClean="0"/>
              <a:t>zagrevanje</a:t>
            </a:r>
            <a:r>
              <a:rPr lang="en-US" sz="2900" dirty="0" smtClean="0"/>
              <a:t> </a:t>
            </a:r>
            <a:r>
              <a:rPr lang="en-US" sz="2900" dirty="0" err="1" smtClean="0"/>
              <a:t>i</a:t>
            </a:r>
            <a:r>
              <a:rPr lang="en-US" sz="2900" dirty="0" smtClean="0"/>
              <a:t> </a:t>
            </a:r>
            <a:r>
              <a:rPr lang="en-US" sz="2900" dirty="0" err="1" smtClean="0"/>
              <a:t>krčenje</a:t>
            </a:r>
            <a:r>
              <a:rPr lang="en-US" sz="2900" dirty="0" smtClean="0"/>
              <a:t> </a:t>
            </a:r>
            <a:r>
              <a:rPr lang="en-US" sz="2900" dirty="0" err="1" smtClean="0"/>
              <a:t>šuma</a:t>
            </a:r>
            <a:r>
              <a:rPr lang="en-US" sz="2900" dirty="0" smtClean="0"/>
              <a:t> </a:t>
            </a:r>
            <a:r>
              <a:rPr lang="en-US" sz="2900" dirty="0" err="1" smtClean="0"/>
              <a:t>menjaju</a:t>
            </a:r>
            <a:r>
              <a:rPr lang="en-US" sz="2900" dirty="0" smtClean="0"/>
              <a:t> </a:t>
            </a:r>
            <a:r>
              <a:rPr lang="en-US" sz="2900" dirty="0" err="1" smtClean="0"/>
              <a:t>ulogu</a:t>
            </a:r>
            <a:r>
              <a:rPr lang="en-US" sz="2900" dirty="0" smtClean="0"/>
              <a:t> </a:t>
            </a:r>
            <a:r>
              <a:rPr lang="en-US" sz="2900" dirty="0" err="1" smtClean="0"/>
              <a:t>ovih</a:t>
            </a:r>
            <a:r>
              <a:rPr lang="en-US" sz="2900" dirty="0" smtClean="0"/>
              <a:t> </a:t>
            </a:r>
            <a:r>
              <a:rPr lang="en-US" sz="2900" dirty="0" err="1" smtClean="0"/>
              <a:t>šuma</a:t>
            </a:r>
            <a:r>
              <a:rPr lang="en-US" sz="2900" dirty="0" smtClean="0"/>
              <a:t> u </a:t>
            </a:r>
            <a:r>
              <a:rPr lang="en-US" sz="2900" dirty="0" err="1" smtClean="0"/>
              <a:t>procesu</a:t>
            </a:r>
            <a:r>
              <a:rPr lang="en-US" sz="2900" dirty="0" smtClean="0"/>
              <a:t> </a:t>
            </a:r>
            <a:r>
              <a:rPr lang="en-US" sz="2900" dirty="0" err="1" smtClean="0"/>
              <a:t>apsorpcije</a:t>
            </a:r>
            <a:r>
              <a:rPr lang="en-US" sz="2900" dirty="0" smtClean="0"/>
              <a:t> </a:t>
            </a:r>
            <a:r>
              <a:rPr lang="en-US" sz="2900" dirty="0" err="1" smtClean="0"/>
              <a:t>ugljenika</a:t>
            </a:r>
            <a:r>
              <a:rPr lang="en-US" sz="2900" dirty="0" smtClean="0"/>
              <a:t>, </a:t>
            </a:r>
            <a:r>
              <a:rPr lang="en-US" sz="2900" dirty="0" err="1" smtClean="0"/>
              <a:t>pretvarajući</a:t>
            </a:r>
            <a:r>
              <a:rPr lang="en-US" sz="2900" dirty="0" smtClean="0"/>
              <a:t> 30-60% </a:t>
            </a:r>
            <a:r>
              <a:rPr lang="en-US" sz="2900" dirty="0" err="1" smtClean="0"/>
              <a:t>tropskih</a:t>
            </a:r>
            <a:r>
              <a:rPr lang="en-US" sz="2900" dirty="0" smtClean="0"/>
              <a:t> </a:t>
            </a:r>
            <a:r>
              <a:rPr lang="en-US" sz="2900" dirty="0" err="1" smtClean="0"/>
              <a:t>kišnih</a:t>
            </a:r>
            <a:r>
              <a:rPr lang="en-US" sz="2900" dirty="0" smtClean="0"/>
              <a:t> </a:t>
            </a:r>
            <a:r>
              <a:rPr lang="en-US" sz="2900" dirty="0" err="1" smtClean="0"/>
              <a:t>šuma</a:t>
            </a:r>
            <a:r>
              <a:rPr lang="en-US" sz="2900" dirty="0" smtClean="0"/>
              <a:t> u </a:t>
            </a:r>
            <a:r>
              <a:rPr lang="en-US" sz="2900" dirty="0" err="1" smtClean="0"/>
              <a:t>suve</a:t>
            </a:r>
            <a:r>
              <a:rPr lang="en-US" sz="2900" dirty="0" smtClean="0"/>
              <a:t> </a:t>
            </a:r>
            <a:r>
              <a:rPr lang="en-US" sz="2900" dirty="0" err="1" smtClean="0"/>
              <a:t>savane</a:t>
            </a:r>
            <a:r>
              <a:rPr lang="en-US" sz="2900" dirty="0" smtClean="0"/>
              <a:t>. </a:t>
            </a:r>
            <a:r>
              <a:rPr lang="en-US" sz="2900" dirty="0" err="1" smtClean="0"/>
              <a:t>Projekcije</a:t>
            </a:r>
            <a:r>
              <a:rPr lang="en-US" sz="2900" dirty="0" smtClean="0"/>
              <a:t> </a:t>
            </a:r>
            <a:r>
              <a:rPr lang="en-US" sz="2900" dirty="0" err="1" smtClean="0"/>
              <a:t>ukazuju</a:t>
            </a:r>
            <a:r>
              <a:rPr lang="en-US" sz="2900" dirty="0" smtClean="0"/>
              <a:t> </a:t>
            </a:r>
            <a:r>
              <a:rPr lang="en-US" sz="2900" dirty="0" err="1" smtClean="0"/>
              <a:t>da</a:t>
            </a:r>
            <a:r>
              <a:rPr lang="en-US" sz="2900" dirty="0" smtClean="0"/>
              <a:t> bi </a:t>
            </a:r>
            <a:r>
              <a:rPr lang="en-US" sz="2900" dirty="0" err="1" smtClean="0"/>
              <a:t>ove</a:t>
            </a:r>
            <a:r>
              <a:rPr lang="en-US" sz="2900" dirty="0" smtClean="0"/>
              <a:t> </a:t>
            </a:r>
            <a:r>
              <a:rPr lang="en-US" sz="2900" dirty="0" err="1" smtClean="0"/>
              <a:t>šume</a:t>
            </a:r>
            <a:r>
              <a:rPr lang="en-US" sz="2900" dirty="0" smtClean="0"/>
              <a:t> </a:t>
            </a:r>
            <a:r>
              <a:rPr lang="en-US" sz="2900" dirty="0" err="1" smtClean="0"/>
              <a:t>mogle</a:t>
            </a:r>
            <a:r>
              <a:rPr lang="en-US" sz="2900" dirty="0" smtClean="0"/>
              <a:t> </a:t>
            </a:r>
            <a:r>
              <a:rPr lang="en-US" sz="2900" dirty="0" err="1" smtClean="0"/>
              <a:t>potpuno</a:t>
            </a:r>
            <a:r>
              <a:rPr lang="en-US" sz="2900" dirty="0" smtClean="0"/>
              <a:t> </a:t>
            </a:r>
            <a:r>
              <a:rPr lang="en-US" sz="2900" dirty="0" err="1" smtClean="0"/>
              <a:t>da</a:t>
            </a:r>
            <a:r>
              <a:rPr lang="en-US" sz="2900" dirty="0" smtClean="0"/>
              <a:t> </a:t>
            </a:r>
            <a:r>
              <a:rPr lang="en-US" sz="2900" dirty="0" err="1" smtClean="0"/>
              <a:t>nestanu</a:t>
            </a:r>
            <a:r>
              <a:rPr lang="en-US" sz="2900" dirty="0" smtClean="0"/>
              <a:t> </a:t>
            </a:r>
            <a:r>
              <a:rPr lang="en-US" sz="2900" dirty="0" err="1" smtClean="0"/>
              <a:t>već</a:t>
            </a:r>
            <a:r>
              <a:rPr lang="en-US" sz="2900" dirty="0" smtClean="0"/>
              <a:t> do 2050. </a:t>
            </a:r>
            <a:r>
              <a:rPr lang="en-US" sz="2900" dirty="0" err="1" smtClean="0"/>
              <a:t>godine</a:t>
            </a:r>
            <a:r>
              <a:rPr lang="en-US" sz="2900" dirty="0" smtClean="0"/>
              <a:t>.</a:t>
            </a:r>
          </a:p>
          <a:p>
            <a:endParaRPr lang="en-US" dirty="0"/>
          </a:p>
        </p:txBody>
      </p:sp>
      <p:pic>
        <p:nvPicPr>
          <p:cNvPr id="4" name="Picture 3" descr="amazon.jpg"/>
          <p:cNvPicPr>
            <a:picLocks noChangeAspect="1"/>
          </p:cNvPicPr>
          <p:nvPr/>
        </p:nvPicPr>
        <p:blipFill>
          <a:blip r:embed="rId2"/>
          <a:stretch>
            <a:fillRect/>
          </a:stretch>
        </p:blipFill>
        <p:spPr>
          <a:xfrm>
            <a:off x="6072198" y="1500174"/>
            <a:ext cx="2507683" cy="3857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785794"/>
            <a:ext cx="3143272" cy="4401205"/>
          </a:xfrm>
          <a:prstGeom prst="rect">
            <a:avLst/>
          </a:prstGeom>
        </p:spPr>
        <p:txBody>
          <a:bodyPr wrap="square">
            <a:spAutoFit/>
          </a:bodyPr>
          <a:lstStyle/>
          <a:p>
            <a:pPr>
              <a:buFont typeface="Arial" pitchFamily="34" charset="0"/>
              <a:buChar char="•"/>
            </a:pPr>
            <a:r>
              <a:rPr lang="sr-Latn-RS" sz="2800" dirty="0" smtClean="0"/>
              <a:t> </a:t>
            </a:r>
            <a:r>
              <a:rPr lang="en-US" sz="2800" dirty="0" smtClean="0"/>
              <a:t>Sahara </a:t>
            </a:r>
            <a:r>
              <a:rPr lang="en-US" sz="2800" dirty="0" err="1" smtClean="0"/>
              <a:t>postaje</a:t>
            </a:r>
            <a:r>
              <a:rPr lang="en-US" sz="2800" dirty="0" smtClean="0"/>
              <a:t> </a:t>
            </a:r>
            <a:r>
              <a:rPr lang="en-US" sz="2800" dirty="0" err="1" smtClean="0"/>
              <a:t>sve</a:t>
            </a:r>
            <a:r>
              <a:rPr lang="en-US" sz="2800" dirty="0" smtClean="0"/>
              <a:t> </a:t>
            </a:r>
            <a:r>
              <a:rPr lang="en-US" sz="2800" dirty="0" err="1" smtClean="0"/>
              <a:t>zelenija</a:t>
            </a:r>
            <a:r>
              <a:rPr lang="en-US" sz="2800" dirty="0" smtClean="0"/>
              <a:t>. </a:t>
            </a:r>
            <a:r>
              <a:rPr lang="en-US" sz="2800" dirty="0" err="1" smtClean="0"/>
              <a:t>Naučnici</a:t>
            </a:r>
            <a:r>
              <a:rPr lang="en-US" sz="2800" dirty="0" smtClean="0"/>
              <a:t> </a:t>
            </a:r>
            <a:r>
              <a:rPr lang="en-US" sz="2800" dirty="0" err="1" smtClean="0"/>
              <a:t>su</a:t>
            </a:r>
            <a:r>
              <a:rPr lang="en-US" sz="2800" dirty="0" smtClean="0"/>
              <a:t> </a:t>
            </a:r>
            <a:r>
              <a:rPr lang="en-US" sz="2800" dirty="0" err="1" smtClean="0"/>
              <a:t>uočili</a:t>
            </a:r>
            <a:r>
              <a:rPr lang="en-US" sz="2800" dirty="0" smtClean="0"/>
              <a:t> </a:t>
            </a:r>
            <a:r>
              <a:rPr lang="en-US" sz="2800" dirty="0" err="1" smtClean="0"/>
              <a:t>prve</a:t>
            </a:r>
            <a:r>
              <a:rPr lang="en-US" sz="2800" dirty="0" smtClean="0"/>
              <a:t> </a:t>
            </a:r>
            <a:r>
              <a:rPr lang="en-US" sz="2800" dirty="0" err="1" smtClean="0"/>
              <a:t>signale</a:t>
            </a:r>
            <a:r>
              <a:rPr lang="en-US" sz="2800" dirty="0" smtClean="0"/>
              <a:t> “</a:t>
            </a:r>
            <a:r>
              <a:rPr lang="en-US" sz="2800" dirty="0" err="1" smtClean="0"/>
              <a:t>ozelenjavanja</a:t>
            </a:r>
            <a:r>
              <a:rPr lang="en-US" sz="2800" dirty="0" smtClean="0"/>
              <a:t>” </a:t>
            </a:r>
            <a:r>
              <a:rPr lang="en-US" sz="2800" dirty="0" err="1" smtClean="0"/>
              <a:t>pustinje</a:t>
            </a:r>
            <a:r>
              <a:rPr lang="en-US" sz="2800" dirty="0" smtClean="0"/>
              <a:t> Sahara </a:t>
            </a:r>
            <a:r>
              <a:rPr lang="en-US" sz="2800" dirty="0" err="1" smtClean="0"/>
              <a:t>i</a:t>
            </a:r>
            <a:r>
              <a:rPr lang="en-US" sz="2800" dirty="0" smtClean="0"/>
              <a:t> </a:t>
            </a:r>
            <a:r>
              <a:rPr lang="en-US" sz="2800" dirty="0" err="1" smtClean="0"/>
              <a:t>područja</a:t>
            </a:r>
            <a:r>
              <a:rPr lang="en-US" sz="2800" dirty="0" smtClean="0"/>
              <a:t> </a:t>
            </a:r>
            <a:r>
              <a:rPr lang="en-US" sz="2800" dirty="0" err="1" smtClean="0"/>
              <a:t>koja</a:t>
            </a:r>
            <a:r>
              <a:rPr lang="en-US" sz="2800" dirty="0" smtClean="0"/>
              <a:t> je </a:t>
            </a:r>
            <a:r>
              <a:rPr lang="en-US" sz="2800" dirty="0" err="1" smtClean="0"/>
              <a:t>okružuju</a:t>
            </a:r>
            <a:r>
              <a:rPr lang="en-US" sz="2800" dirty="0" smtClean="0"/>
              <a:t> </a:t>
            </a:r>
            <a:r>
              <a:rPr lang="en-US" sz="2800" dirty="0" err="1" smtClean="0"/>
              <a:t>usled</a:t>
            </a:r>
            <a:r>
              <a:rPr lang="en-US" sz="2800" dirty="0" smtClean="0"/>
              <a:t> </a:t>
            </a:r>
            <a:r>
              <a:rPr lang="en-US" sz="2800" dirty="0" err="1" smtClean="0"/>
              <a:t>uvećanja</a:t>
            </a:r>
            <a:r>
              <a:rPr lang="en-US" sz="2800" dirty="0" smtClean="0"/>
              <a:t> </a:t>
            </a:r>
            <a:r>
              <a:rPr lang="en-US" sz="2800" dirty="0" err="1" smtClean="0"/>
              <a:t>kišnih</a:t>
            </a:r>
            <a:r>
              <a:rPr lang="en-US" sz="2800" dirty="0" smtClean="0"/>
              <a:t> </a:t>
            </a:r>
            <a:r>
              <a:rPr lang="en-US" sz="2800" dirty="0" err="1" smtClean="0"/>
              <a:t>padavina</a:t>
            </a:r>
            <a:endParaRPr lang="en-US" sz="2800" dirty="0"/>
          </a:p>
        </p:txBody>
      </p:sp>
      <p:pic>
        <p:nvPicPr>
          <p:cNvPr id="5" name="Picture 4" descr="lybia.jpg"/>
          <p:cNvPicPr>
            <a:picLocks noChangeAspect="1"/>
          </p:cNvPicPr>
          <p:nvPr/>
        </p:nvPicPr>
        <p:blipFill>
          <a:blip r:embed="rId2"/>
          <a:stretch>
            <a:fillRect/>
          </a:stretch>
        </p:blipFill>
        <p:spPr>
          <a:xfrm>
            <a:off x="3571556" y="1142984"/>
            <a:ext cx="5233067" cy="3929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071934" y="857232"/>
            <a:ext cx="478634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b="0" i="0" u="none" strike="noStrike" cap="none" normalizeH="0" baseline="0" smtClean="0">
                <a:ln>
                  <a:noFill/>
                </a:ln>
                <a:solidFill>
                  <a:srgbClr val="222222"/>
                </a:solidFill>
                <a:effectLst/>
                <a:ea typeface="Times New Roman" pitchFamily="18" charset="0"/>
                <a:cs typeface="Arial" pitchFamily="34" charset="0"/>
              </a:rPr>
              <a:t>Uragani će biti razorniji od Katrine.Još uvek nije utvrđeno da li je uragan Katrina direktno vezan za globalno zagrevanje, međutim misli se da će neželjene klimatske promene usloviti sve više uragana Kategorije 5 što je zastrašujuće, imajući u vidu da je Katrina bila uragan Kategorije 4 kada je opustošila američku saveznu državu Luizijanu.</a:t>
            </a:r>
            <a:endParaRPr kumimoji="0" lang="en-US" b="0" i="0" u="none" strike="noStrike" cap="none" normalizeH="0" baseline="0" smtClean="0">
              <a:ln>
                <a:noFill/>
              </a:ln>
              <a:solidFill>
                <a:schemeClr val="tx1"/>
              </a:solidFill>
              <a:effectLst/>
              <a:cs typeface="Arial" pitchFamily="34" charset="0"/>
            </a:endParaRPr>
          </a:p>
        </p:txBody>
      </p:sp>
      <p:pic>
        <p:nvPicPr>
          <p:cNvPr id="8" name="Picture 7" descr="tornado.jpg"/>
          <p:cNvPicPr>
            <a:picLocks noChangeAspect="1"/>
          </p:cNvPicPr>
          <p:nvPr/>
        </p:nvPicPr>
        <p:blipFill>
          <a:blip r:embed="rId2"/>
          <a:stretch>
            <a:fillRect/>
          </a:stretch>
        </p:blipFill>
        <p:spPr>
          <a:xfrm>
            <a:off x="571472" y="1428736"/>
            <a:ext cx="3123336" cy="3357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285720" y="5214950"/>
            <a:ext cx="4143404" cy="646331"/>
          </a:xfrm>
          <a:prstGeom prst="rect">
            <a:avLst/>
          </a:prstGeom>
          <a:noFill/>
        </p:spPr>
        <p:txBody>
          <a:bodyPr wrap="square" rtlCol="0">
            <a:spAutoFit/>
          </a:bodyPr>
          <a:lstStyle/>
          <a:p>
            <a:pPr>
              <a:buFont typeface="Arial" pitchFamily="34" charset="0"/>
              <a:buChar char="•"/>
            </a:pP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285860"/>
            <a:ext cx="7715304" cy="954107"/>
          </a:xfrm>
          <a:prstGeom prst="rect">
            <a:avLst/>
          </a:prstGeom>
        </p:spPr>
        <p:txBody>
          <a:bodyPr wrap="square">
            <a:spAutoFit/>
          </a:bodyPr>
          <a:lstStyle/>
          <a:p>
            <a:r>
              <a:rPr lang="en-US" sz="2800" dirty="0" err="1" smtClean="0"/>
              <a:t>Životinje</a:t>
            </a:r>
            <a:r>
              <a:rPr lang="en-US" sz="2800" dirty="0" smtClean="0"/>
              <a:t> </a:t>
            </a:r>
            <a:r>
              <a:rPr lang="en-US" sz="2800" dirty="0" err="1" smtClean="0"/>
              <a:t>će</a:t>
            </a:r>
            <a:r>
              <a:rPr lang="en-US" sz="2800" dirty="0" smtClean="0"/>
              <a:t> se </a:t>
            </a:r>
            <a:r>
              <a:rPr lang="en-US" sz="2800" dirty="0" err="1" smtClean="0"/>
              <a:t>smanjiti.Topla</a:t>
            </a:r>
            <a:r>
              <a:rPr lang="en-US" sz="2800" dirty="0" smtClean="0"/>
              <a:t> </a:t>
            </a:r>
            <a:r>
              <a:rPr lang="en-US" sz="2800" dirty="0" err="1" smtClean="0"/>
              <a:t>klima</a:t>
            </a:r>
            <a:r>
              <a:rPr lang="en-US" sz="2800" dirty="0" smtClean="0"/>
              <a:t> </a:t>
            </a:r>
            <a:r>
              <a:rPr lang="en-US" sz="2800" dirty="0" err="1" smtClean="0"/>
              <a:t>više</a:t>
            </a:r>
            <a:r>
              <a:rPr lang="en-US" sz="2800" dirty="0" smtClean="0"/>
              <a:t> </a:t>
            </a:r>
            <a:r>
              <a:rPr lang="en-US" sz="2800" dirty="0" err="1" smtClean="0"/>
              <a:t>odgovara</a:t>
            </a:r>
            <a:r>
              <a:rPr lang="en-US" sz="2800" dirty="0" smtClean="0"/>
              <a:t> </a:t>
            </a:r>
            <a:r>
              <a:rPr lang="en-US" sz="2800" dirty="0" err="1" smtClean="0"/>
              <a:t>organizmima</a:t>
            </a:r>
            <a:r>
              <a:rPr lang="en-US" sz="2800" dirty="0" smtClean="0"/>
              <a:t> </a:t>
            </a:r>
            <a:r>
              <a:rPr lang="en-US" sz="2800" dirty="0" err="1" smtClean="0"/>
              <a:t>manjeg</a:t>
            </a:r>
            <a:r>
              <a:rPr lang="en-US" sz="2800" dirty="0" smtClean="0"/>
              <a:t> </a:t>
            </a:r>
            <a:r>
              <a:rPr lang="en-US" sz="2800" dirty="0" err="1" smtClean="0"/>
              <a:t>obima</a:t>
            </a:r>
            <a:r>
              <a:rPr lang="en-US" sz="2800" dirty="0" smtClean="0"/>
              <a:t> I </a:t>
            </a:r>
            <a:r>
              <a:rPr lang="en-US" sz="2800" dirty="0" err="1" smtClean="0"/>
              <a:t>daje</a:t>
            </a:r>
            <a:r>
              <a:rPr lang="en-US" sz="2800" dirty="0" smtClean="0"/>
              <a:t> </a:t>
            </a:r>
            <a:r>
              <a:rPr lang="en-US" sz="2800" dirty="0" err="1" smtClean="0"/>
              <a:t>im</a:t>
            </a:r>
            <a:r>
              <a:rPr lang="en-US" sz="2800" dirty="0" smtClean="0"/>
              <a:t> </a:t>
            </a:r>
            <a:r>
              <a:rPr lang="en-US" sz="2800" dirty="0" err="1" smtClean="0"/>
              <a:t>prednost</a:t>
            </a:r>
            <a:r>
              <a:rPr lang="en-US" sz="2800" dirty="0" smtClean="0"/>
              <a:t>.</a:t>
            </a:r>
            <a:endParaRPr lang="en-US" sz="2800" dirty="0"/>
          </a:p>
        </p:txBody>
      </p:sp>
      <p:pic>
        <p:nvPicPr>
          <p:cNvPr id="3" name="Picture 2" descr="pri;.jpg"/>
          <p:cNvPicPr>
            <a:picLocks noChangeAspect="1"/>
          </p:cNvPicPr>
          <p:nvPr/>
        </p:nvPicPr>
        <p:blipFill>
          <a:blip r:embed="rId2" cstate="print"/>
          <a:stretch>
            <a:fillRect/>
          </a:stretch>
        </p:blipFill>
        <p:spPr>
          <a:xfrm>
            <a:off x="2571736" y="2643182"/>
            <a:ext cx="4381499" cy="328612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101</TotalTime>
  <Words>487</Words>
  <Application>Microsoft Office PowerPoint</Application>
  <PresentationFormat>On-screen Show (4:3)</PresentationFormat>
  <Paragraphs>22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Globalno zagrevanje</vt:lpstr>
      <vt:lpstr>Slide 2</vt:lpstr>
      <vt:lpstr>Slide 3</vt:lpstr>
      <vt:lpstr>Posledice globalnog zagrevanja:</vt:lpstr>
      <vt:lpstr>Slide 5</vt:lpstr>
      <vt:lpstr>Moguće posledice su:</vt:lpstr>
      <vt:lpstr>Slide 7</vt:lpstr>
      <vt:lpstr>Slide 8</vt:lpstr>
      <vt:lpstr>Slide 9</vt:lpstr>
      <vt:lpstr>Slide 10</vt:lpstr>
      <vt:lpstr>Kako rashladiti planetu?</vt:lpstr>
      <vt:lpstr>Slide 12</vt:lpstr>
      <vt:lpstr>Slide 13</vt:lpstr>
      <vt:lpstr>Slide 14</vt:lpstr>
      <vt:lpstr>Slide 15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Globalno zagrevanje</dc:title>
  <dc:creator>Peca</dc:creator>
  <cp:lastModifiedBy>ucenik</cp:lastModifiedBy>
  <cp:revision>12</cp:revision>
  <dcterms:created xsi:type="dcterms:W3CDTF">2016-04-04T23:48:32Z</dcterms:created>
  <dcterms:modified xsi:type="dcterms:W3CDTF">2016-04-27T15:39:39Z</dcterms:modified>
</cp:coreProperties>
</file>